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 id="300" r:id="rId28"/>
    <p:sldId id="301" r:id="rId29"/>
    <p:sldId id="302" r:id="rId30"/>
    <p:sldId id="299" r:id="rId31"/>
    <p:sldId id="286" r:id="rId32"/>
    <p:sldId id="303" r:id="rId33"/>
    <p:sldId id="304" r:id="rId34"/>
    <p:sldId id="306" r:id="rId35"/>
    <p:sldId id="307" r:id="rId36"/>
    <p:sldId id="287" r:id="rId37"/>
    <p:sldId id="288" r:id="rId38"/>
    <p:sldId id="289" r:id="rId39"/>
    <p:sldId id="290" r:id="rId40"/>
    <p:sldId id="291" r:id="rId41"/>
    <p:sldId id="292" r:id="rId42"/>
    <p:sldId id="293" r:id="rId43"/>
    <p:sldId id="294" r:id="rId44"/>
    <p:sldId id="295" r:id="rId45"/>
    <p:sldId id="296" r:id="rId46"/>
    <p:sldId id="282" r:id="rId47"/>
    <p:sldId id="283" r:id="rId48"/>
    <p:sldId id="284" r:id="rId49"/>
    <p:sldId id="28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D223E60E-B037-4F09-8B78-417AA5477E03}"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83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2D623F-A96F-49D4-A738-28B1B7699A5E}"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23E60E-B037-4F09-8B78-417AA5477E03}" type="slidenum">
              <a:rPr lang="en-IN" smtClean="0"/>
              <a:t>‹#›</a:t>
            </a:fld>
            <a:endParaRPr lang="en-IN"/>
          </a:p>
        </p:txBody>
      </p:sp>
    </p:spTree>
    <p:extLst>
      <p:ext uri="{BB962C8B-B14F-4D97-AF65-F5344CB8AC3E}">
        <p14:creationId xmlns:p14="http://schemas.microsoft.com/office/powerpoint/2010/main" val="392294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23E60E-B037-4F09-8B78-417AA5477E03}"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771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23E60E-B037-4F09-8B78-417AA5477E03}"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9627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23E60E-B037-4F09-8B78-417AA5477E03}" type="slidenum">
              <a:rPr lang="en-IN" smtClean="0"/>
              <a:t>‹#›</a:t>
            </a:fld>
            <a:endParaRPr lang="en-IN"/>
          </a:p>
        </p:txBody>
      </p:sp>
    </p:spTree>
    <p:extLst>
      <p:ext uri="{BB962C8B-B14F-4D97-AF65-F5344CB8AC3E}">
        <p14:creationId xmlns:p14="http://schemas.microsoft.com/office/powerpoint/2010/main" val="3359099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23E60E-B037-4F09-8B78-417AA5477E03}"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558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23E60E-B037-4F09-8B78-417AA5477E03}"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4062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23E60E-B037-4F09-8B78-417AA5477E03}"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419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23E60E-B037-4F09-8B78-417AA5477E03}"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4786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23E60E-B037-4F09-8B78-417AA5477E03}" type="slidenum">
              <a:rPr lang="en-IN" smtClean="0"/>
              <a:t>‹#›</a:t>
            </a:fld>
            <a:endParaRPr lang="en-IN"/>
          </a:p>
        </p:txBody>
      </p:sp>
    </p:spTree>
    <p:extLst>
      <p:ext uri="{BB962C8B-B14F-4D97-AF65-F5344CB8AC3E}">
        <p14:creationId xmlns:p14="http://schemas.microsoft.com/office/powerpoint/2010/main" val="2307437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2D623F-A96F-49D4-A738-28B1B7699A5E}"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23E60E-B037-4F09-8B78-417AA5477E03}"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0550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2D623F-A96F-49D4-A738-28B1B7699A5E}"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23E60E-B037-4F09-8B78-417AA5477E03}"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42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2D623F-A96F-49D4-A738-28B1B7699A5E}" type="datetimeFigureOut">
              <a:rPr lang="en-IN" smtClean="0"/>
              <a:t>17-07-2021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23E60E-B037-4F09-8B78-417AA5477E03}"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801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2D623F-A96F-49D4-A738-28B1B7699A5E}" type="datetimeFigureOut">
              <a:rPr lang="en-IN" smtClean="0"/>
              <a:t>17-07-2021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23E60E-B037-4F09-8B78-417AA5477E03}"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6450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2D623F-A96F-49D4-A738-28B1B7699A5E}" type="datetimeFigureOut">
              <a:rPr lang="en-IN" smtClean="0"/>
              <a:t>17-07-2021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23E60E-B037-4F09-8B78-417AA5477E03}" type="slidenum">
              <a:rPr lang="en-IN" smtClean="0"/>
              <a:t>‹#›</a:t>
            </a:fld>
            <a:endParaRPr lang="en-IN"/>
          </a:p>
        </p:txBody>
      </p:sp>
    </p:spTree>
    <p:extLst>
      <p:ext uri="{BB962C8B-B14F-4D97-AF65-F5344CB8AC3E}">
        <p14:creationId xmlns:p14="http://schemas.microsoft.com/office/powerpoint/2010/main" val="2936593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2D623F-A96F-49D4-A738-28B1B7699A5E}"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23E60E-B037-4F09-8B78-417AA5477E03}"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079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2D623F-A96F-49D4-A738-28B1B7699A5E}"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23E60E-B037-4F09-8B78-417AA5477E03}" type="slidenum">
              <a:rPr lang="en-IN" smtClean="0"/>
              <a:t>‹#›</a:t>
            </a:fld>
            <a:endParaRPr lang="en-IN"/>
          </a:p>
        </p:txBody>
      </p:sp>
    </p:spTree>
    <p:extLst>
      <p:ext uri="{BB962C8B-B14F-4D97-AF65-F5344CB8AC3E}">
        <p14:creationId xmlns:p14="http://schemas.microsoft.com/office/powerpoint/2010/main" val="354719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12D623F-A96F-49D4-A738-28B1B7699A5E}" type="datetimeFigureOut">
              <a:rPr lang="en-IN" smtClean="0"/>
              <a:t>17-07-2021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23E60E-B037-4F09-8B78-417AA5477E03}" type="slidenum">
              <a:rPr lang="en-IN" smtClean="0"/>
              <a:t>‹#›</a:t>
            </a:fld>
            <a:endParaRPr lang="en-IN"/>
          </a:p>
        </p:txBody>
      </p:sp>
    </p:spTree>
    <p:extLst>
      <p:ext uri="{BB962C8B-B14F-4D97-AF65-F5344CB8AC3E}">
        <p14:creationId xmlns:p14="http://schemas.microsoft.com/office/powerpoint/2010/main" val="246084279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stackoverflow.com/" TargetMode="External"/><Relationship Id="rId2" Type="http://schemas.openxmlformats.org/officeDocument/2006/relationships/hyperlink" Target="https://www.draw.io/create-new-diagram" TargetMode="External"/><Relationship Id="rId1" Type="http://schemas.openxmlformats.org/officeDocument/2006/relationships/slideLayout" Target="../slideLayouts/slideLayout2.xml"/><Relationship Id="rId5" Type="http://schemas.openxmlformats.org/officeDocument/2006/relationships/hyperlink" Target="https://getbootstrap.com/docs/4.5/getting-started/introduction/" TargetMode="External"/><Relationship Id="rId4" Type="http://schemas.openxmlformats.org/officeDocument/2006/relationships/hyperlink" Target="https://docs.djangoproject.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9970EC-597C-4884-B82C-685D43B6751A}"/>
              </a:ext>
            </a:extLst>
          </p:cNvPr>
          <p:cNvSpPr>
            <a:spLocks noGrp="1"/>
          </p:cNvSpPr>
          <p:nvPr>
            <p:ph type="ctrTitle"/>
          </p:nvPr>
        </p:nvSpPr>
        <p:spPr>
          <a:xfrm>
            <a:off x="2692398" y="1871131"/>
            <a:ext cx="6815669" cy="1759965"/>
          </a:xfrm>
        </p:spPr>
        <p:txBody>
          <a:bodyPr/>
          <a:lstStyle/>
          <a:p>
            <a:r>
              <a:rPr lang="en-US" dirty="0"/>
              <a:t>Online Furniture Shop</a:t>
            </a:r>
            <a:endParaRPr lang="en-IN" dirty="0"/>
          </a:p>
        </p:txBody>
      </p:sp>
    </p:spTree>
    <p:extLst>
      <p:ext uri="{BB962C8B-B14F-4D97-AF65-F5344CB8AC3E}">
        <p14:creationId xmlns:p14="http://schemas.microsoft.com/office/powerpoint/2010/main" val="4055032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8FE3D2-C35B-4B2D-A66D-5A25902D36E6}"/>
              </a:ext>
            </a:extLst>
          </p:cNvPr>
          <p:cNvSpPr>
            <a:spLocks noGrp="1"/>
          </p:cNvSpPr>
          <p:nvPr>
            <p:ph type="title"/>
          </p:nvPr>
        </p:nvSpPr>
        <p:spPr>
          <a:xfrm>
            <a:off x="1295402" y="1219200"/>
            <a:ext cx="9601196" cy="1337732"/>
          </a:xfrm>
        </p:spPr>
        <p:txBody>
          <a:bodyPr>
            <a:normAutofit/>
          </a:bodyPr>
          <a:lstStyle/>
          <a:p>
            <a:r>
              <a:rPr lang="en-IN" sz="3200" u="sng"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rPr>
              <a:t>Assumption and constraints:</a:t>
            </a:r>
            <a:endParaRPr lang="en-IN" sz="3200" u="sng" dirty="0">
              <a:solidFill>
                <a:schemeClr val="tx1"/>
              </a:solidFill>
            </a:endParaRPr>
          </a:p>
        </p:txBody>
      </p:sp>
      <p:sp>
        <p:nvSpPr>
          <p:cNvPr id="3" name="Content Placeholder 2">
            <a:extLst>
              <a:ext uri="{FF2B5EF4-FFF2-40B4-BE49-F238E27FC236}">
                <a16:creationId xmlns="" xmlns:a16="http://schemas.microsoft.com/office/drawing/2014/main" id="{4CD8CBE4-63BF-4BC7-B71C-E56202598D86}"/>
              </a:ext>
            </a:extLst>
          </p:cNvPr>
          <p:cNvSpPr>
            <a:spLocks noGrp="1"/>
          </p:cNvSpPr>
          <p:nvPr>
            <p:ph idx="1"/>
          </p:nvPr>
        </p:nvSpPr>
        <p:spPr>
          <a:xfrm>
            <a:off x="1295401" y="2556932"/>
            <a:ext cx="9601196" cy="3565572"/>
          </a:xfrm>
        </p:spPr>
        <p:txBody>
          <a:bodyPr>
            <a:normAutofit fontScale="25000" lnSpcReduction="20000"/>
          </a:bodyPr>
          <a:lstStyle/>
          <a:p>
            <a:pPr marL="0" marR="0" indent="0">
              <a:lnSpc>
                <a:spcPct val="107000"/>
              </a:lnSpc>
              <a:spcBef>
                <a:spcPts val="0"/>
              </a:spcBef>
              <a:spcAft>
                <a:spcPts val="850"/>
              </a:spcAft>
              <a:buNone/>
            </a:pPr>
            <a:r>
              <a:rPr lang="en-IN" sz="5600" b="1" u="sng"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Assumptions</a:t>
            </a:r>
            <a:r>
              <a:rPr lang="en-IN" sz="5600" dirty="0">
                <a:effectLst/>
                <a:latin typeface="Georgia" panose="02040502050405020303" pitchFamily="18" charset="0"/>
                <a:ea typeface="Georgia" panose="02040502050405020303" pitchFamily="18" charset="0"/>
                <a:cs typeface="Georgia" panose="02040502050405020303" pitchFamily="18" charset="0"/>
              </a:rPr>
              <a:t> </a:t>
            </a:r>
            <a:endParaRPr lang="en-IN" sz="5600" dirty="0">
              <a:effectLst/>
              <a:latin typeface="Calibri" panose="020F0502020204030204" pitchFamily="34" charset="0"/>
              <a:ea typeface="Times New Roman" panose="02020603050405020304" pitchFamily="18" charset="0"/>
              <a:cs typeface="Shruti" panose="020B0502040204020203" pitchFamily="34" charset="0"/>
            </a:endParaRPr>
          </a:p>
          <a:p>
            <a:pPr marL="0" marR="0">
              <a:spcBef>
                <a:spcPts val="0"/>
              </a:spcBef>
              <a:spcAft>
                <a:spcPts val="4005"/>
              </a:spcAft>
              <a:buFont typeface="Wingdings" panose="05000000000000000000" pitchFamily="2" charset="2"/>
              <a:buChar char="Ø"/>
              <a:tabLst>
                <a:tab pos="1183640" algn="ctr"/>
                <a:tab pos="2813050" algn="ctr"/>
              </a:tabLst>
            </a:pPr>
            <a:r>
              <a:rPr lang="en-IN" sz="560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5600" dirty="0">
                <a:effectLst/>
                <a:latin typeface="Segoe UI Symbol" panose="020B0502040204020203" pitchFamily="34" charset="0"/>
                <a:ea typeface="Segoe UI Symbol" panose="020B0502040204020203" pitchFamily="34" charset="0"/>
                <a:cs typeface="Segoe UI Symbol" panose="020B0502040204020203" pitchFamily="34" charset="0"/>
              </a:rPr>
              <a:t>User must be trained for basic computer functionalities.</a:t>
            </a:r>
          </a:p>
          <a:p>
            <a:pPr marL="0" marR="0" indent="0">
              <a:spcBef>
                <a:spcPts val="0"/>
              </a:spcBef>
              <a:spcAft>
                <a:spcPts val="4005"/>
              </a:spcAft>
              <a:buNone/>
              <a:tabLst>
                <a:tab pos="1183640" algn="ctr"/>
                <a:tab pos="2813050" algn="ctr"/>
              </a:tabLst>
            </a:pPr>
            <a:r>
              <a:rPr lang="en-US" sz="5600" b="1" u="sng" dirty="0">
                <a:latin typeface="Segoe UI Symbol" panose="020B0502040204020203" pitchFamily="34" charset="0"/>
                <a:ea typeface="Segoe UI Symbol" panose="020B0502040204020203" pitchFamily="34" charset="0"/>
                <a:cs typeface="Segoe UI Symbol" panose="020B0502040204020203" pitchFamily="34" charset="0"/>
              </a:rPr>
              <a:t>Constraints:</a:t>
            </a:r>
            <a:endParaRPr lang="en-US" sz="5600" b="1" u="sng" dirty="0">
              <a:effectLst/>
              <a:latin typeface="Segoe UI Symbol" panose="020B0502040204020203" pitchFamily="34" charset="0"/>
              <a:ea typeface="Segoe UI Symbol" panose="020B0502040204020203" pitchFamily="34" charset="0"/>
              <a:cs typeface="Segoe UI Symbol" panose="020B0502040204020203" pitchFamily="34" charset="0"/>
            </a:endParaRPr>
          </a:p>
          <a:p>
            <a:pPr marL="0" marR="0">
              <a:spcBef>
                <a:spcPts val="0"/>
              </a:spcBef>
              <a:spcAft>
                <a:spcPts val="4005"/>
              </a:spcAft>
              <a:buFont typeface="Wingdings" panose="05000000000000000000" pitchFamily="2" charset="2"/>
              <a:buChar char="Ø"/>
              <a:tabLst>
                <a:tab pos="1183640" algn="ctr"/>
                <a:tab pos="2813050" algn="ctr"/>
              </a:tabLst>
            </a:pPr>
            <a:r>
              <a:rPr lang="en-US" sz="56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All the inputs should be checked for validation and messages should be given for the improper data.</a:t>
            </a:r>
            <a:endParaRPr lang="en-IN" sz="5600" dirty="0">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0" marR="0">
              <a:spcBef>
                <a:spcPts val="0"/>
              </a:spcBef>
              <a:spcAft>
                <a:spcPts val="4005"/>
              </a:spcAft>
              <a:buFont typeface="Wingdings" panose="05000000000000000000" pitchFamily="2" charset="2"/>
              <a:buChar char="Ø"/>
              <a:tabLst>
                <a:tab pos="1183640" algn="ctr"/>
                <a:tab pos="2813050" algn="ctr"/>
              </a:tabLst>
            </a:pPr>
            <a:r>
              <a:rPr lang="en-US" sz="56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Details provided by the vendor during his sign up should be stored in database.</a:t>
            </a:r>
          </a:p>
          <a:p>
            <a:pPr marL="0" marR="0">
              <a:spcBef>
                <a:spcPts val="0"/>
              </a:spcBef>
              <a:spcAft>
                <a:spcPts val="4005"/>
              </a:spcAft>
              <a:buFont typeface="Wingdings" panose="05000000000000000000" pitchFamily="2" charset="2"/>
              <a:buChar char="Ø"/>
              <a:tabLst>
                <a:tab pos="1183640" algn="ctr"/>
                <a:tab pos="2813050" algn="ctr"/>
              </a:tabLst>
            </a:pPr>
            <a:r>
              <a:rPr lang="en-US" sz="56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While adding the products to the system, mandatory fields must be checked for validation whether the vendor has filled appropriate data in these mandatory fields.</a:t>
            </a:r>
            <a:endParaRPr lang="en-IN" sz="56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a:spcBef>
                <a:spcPts val="0"/>
              </a:spcBef>
              <a:spcAft>
                <a:spcPts val="4005"/>
              </a:spcAft>
              <a:buFont typeface="Wingdings" panose="05000000000000000000" pitchFamily="2" charset="2"/>
              <a:buChar char="Ø"/>
              <a:tabLst>
                <a:tab pos="1183640" algn="ctr"/>
                <a:tab pos="2813050" algn="ctr"/>
              </a:tabLst>
            </a:pPr>
            <a:endParaRPr lang="en-IN" sz="5600" dirty="0">
              <a:effectLst/>
              <a:latin typeface="Calibri" panose="020F0502020204030204" pitchFamily="34" charset="0"/>
              <a:ea typeface="Times New Roman" panose="02020603050405020304" pitchFamily="18" charset="0"/>
              <a:cs typeface="Shruti" panose="020B0502040204020203" pitchFamily="34" charset="0"/>
            </a:endParaRPr>
          </a:p>
          <a:p>
            <a:pPr marL="0" marR="0" indent="0">
              <a:lnSpc>
                <a:spcPct val="107000"/>
              </a:lnSpc>
              <a:spcBef>
                <a:spcPts val="0"/>
              </a:spcBef>
              <a:spcAft>
                <a:spcPts val="850"/>
              </a:spcAft>
              <a:buNone/>
            </a:pPr>
            <a:endPar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1819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FEECD5-0720-4595-802E-3E07F0F0FFC0}"/>
              </a:ext>
            </a:extLst>
          </p:cNvPr>
          <p:cNvSpPr>
            <a:spLocks noGrp="1"/>
          </p:cNvSpPr>
          <p:nvPr>
            <p:ph type="title"/>
          </p:nvPr>
        </p:nvSpPr>
        <p:spPr>
          <a:xfrm>
            <a:off x="1295402" y="1253065"/>
            <a:ext cx="9601196" cy="1303867"/>
          </a:xfrm>
        </p:spPr>
        <p:txBody>
          <a:bodyPr>
            <a:normAutofit/>
          </a:bodyPr>
          <a:lstStyle/>
          <a:p>
            <a:r>
              <a:rPr lang="en-IN" sz="3200" u="sng"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rPr>
              <a:t>Advantages </a:t>
            </a:r>
            <a:r>
              <a:rPr lang="en-IN" sz="3200" u="sng" dirty="0">
                <a:solidFill>
                  <a:schemeClr val="tx1"/>
                </a:solidFill>
                <a:latin typeface="Calibri" panose="020F0502020204030204" pitchFamily="34" charset="0"/>
                <a:ea typeface="Times New Roman" panose="02020603050405020304" pitchFamily="18" charset="0"/>
                <a:cs typeface="Shruti" panose="020B0502040204020203" pitchFamily="34" charset="0"/>
              </a:rPr>
              <a:t>of the </a:t>
            </a:r>
            <a:r>
              <a:rPr lang="en-IN" sz="3200" u="sng"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rPr>
              <a:t>System:</a:t>
            </a:r>
            <a:endParaRPr lang="en-IN" sz="3200" u="sng" dirty="0">
              <a:solidFill>
                <a:schemeClr val="tx1"/>
              </a:solidFill>
            </a:endParaRPr>
          </a:p>
        </p:txBody>
      </p:sp>
      <p:sp>
        <p:nvSpPr>
          <p:cNvPr id="3" name="Content Placeholder 2">
            <a:extLst>
              <a:ext uri="{FF2B5EF4-FFF2-40B4-BE49-F238E27FC236}">
                <a16:creationId xmlns="" xmlns:a16="http://schemas.microsoft.com/office/drawing/2014/main" id="{B65A3EFF-94DB-450B-8A10-345EEA2376FC}"/>
              </a:ext>
            </a:extLst>
          </p:cNvPr>
          <p:cNvSpPr>
            <a:spLocks noGrp="1"/>
          </p:cNvSpPr>
          <p:nvPr>
            <p:ph idx="1"/>
          </p:nvPr>
        </p:nvSpPr>
        <p:spPr>
          <a:xfrm>
            <a:off x="1295401" y="2690190"/>
            <a:ext cx="9601196" cy="3185677"/>
          </a:xfrm>
        </p:spPr>
        <p:txBody>
          <a:bodyPr>
            <a:normAutofit fontScale="92500" lnSpcReduction="20000"/>
          </a:bodyPr>
          <a:lstStyle/>
          <a:p>
            <a:pPr marL="0" marR="0" indent="0">
              <a:lnSpc>
                <a:spcPct val="110000"/>
              </a:lnSpc>
              <a:spcBef>
                <a:spcPts val="0"/>
              </a:spcBef>
              <a:spcAft>
                <a:spcPts val="600"/>
              </a:spcAft>
              <a:buNone/>
            </a:pP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a:p>
            <a:pPr marL="342900" marR="0" lvl="0" indent="-342900">
              <a:lnSpc>
                <a:spcPct val="110000"/>
              </a:lnSpc>
              <a:spcBef>
                <a:spcPts val="0"/>
              </a:spcBef>
              <a:spcAft>
                <a:spcPts val="0"/>
              </a:spcAft>
              <a:buFont typeface="Wingdings" panose="05000000000000000000" pitchFamily="2" charset="2"/>
              <a:buChar char=""/>
            </a:pPr>
            <a:r>
              <a:rPr lang="en-IN" sz="1800" b="1" dirty="0">
                <a:effectLst/>
                <a:latin typeface="Calibri" panose="020F0502020204030204" pitchFamily="34" charset="0"/>
                <a:ea typeface="Times New Roman" panose="02020603050405020304" pitchFamily="18" charset="0"/>
                <a:cs typeface="Shruti" panose="020B0502040204020203" pitchFamily="34" charset="0"/>
              </a:rPr>
              <a:t>Save time:</a:t>
            </a:r>
            <a:r>
              <a:rPr lang="en-IN" sz="1800" dirty="0">
                <a:effectLst/>
                <a:latin typeface="Calibri" panose="020F0502020204030204" pitchFamily="34" charset="0"/>
                <a:ea typeface="Times New Roman" panose="02020603050405020304" pitchFamily="18" charset="0"/>
                <a:cs typeface="Shruti" panose="020B0502040204020203" pitchFamily="34" charset="0"/>
              </a:rPr>
              <a:t> When it comes to online purchase, you just need to spare few minutes to browse online store, buy one of your choice and get it delivered at your right place by being at the comfort of your home.</a:t>
            </a:r>
          </a:p>
          <a:p>
            <a:pPr marL="342900" marR="0" lvl="0" indent="-342900">
              <a:lnSpc>
                <a:spcPct val="110000"/>
              </a:lnSpc>
              <a:spcBef>
                <a:spcPts val="0"/>
              </a:spcBef>
              <a:spcAft>
                <a:spcPts val="0"/>
              </a:spcAft>
              <a:buFont typeface="Wingdings" panose="05000000000000000000" pitchFamily="2" charset="2"/>
              <a:buChar char=""/>
            </a:pPr>
            <a:r>
              <a:rPr lang="en-IN" sz="1800" b="1" dirty="0">
                <a:effectLst/>
                <a:latin typeface="Calibri" panose="020F0502020204030204" pitchFamily="34" charset="0"/>
                <a:ea typeface="Times New Roman" panose="02020603050405020304" pitchFamily="18" charset="0"/>
                <a:cs typeface="Shruti" panose="020B0502040204020203" pitchFamily="34" charset="0"/>
              </a:rPr>
              <a:t>Huge variety for selection:</a:t>
            </a:r>
            <a:r>
              <a:rPr lang="en-IN" sz="1800" dirty="0">
                <a:effectLst/>
                <a:latin typeface="Calibri" panose="020F0502020204030204" pitchFamily="34" charset="0"/>
                <a:ea typeface="Times New Roman" panose="02020603050405020304" pitchFamily="18" charset="0"/>
                <a:cs typeface="Shruti" panose="020B0502040204020203" pitchFamily="34" charset="0"/>
              </a:rPr>
              <a:t> The benefit of buying furniture online is that you get sample choice for purchase. You can find different styles, patterns and designs from all top brands and designers at a single store.</a:t>
            </a:r>
          </a:p>
          <a:p>
            <a:pPr marL="342900" marR="0" lvl="0" indent="-342900">
              <a:lnSpc>
                <a:spcPct val="110000"/>
              </a:lnSpc>
              <a:spcBef>
                <a:spcPts val="0"/>
              </a:spcBef>
              <a:spcAft>
                <a:spcPts val="0"/>
              </a:spcAft>
              <a:buFont typeface="Wingdings" panose="05000000000000000000" pitchFamily="2" charset="2"/>
              <a:buChar char=""/>
            </a:pPr>
            <a:r>
              <a:rPr lang="en-IN" sz="1800" b="1" dirty="0">
                <a:effectLst/>
                <a:latin typeface="Calibri" panose="020F0502020204030204" pitchFamily="34" charset="0"/>
                <a:ea typeface="Times New Roman" panose="02020603050405020304" pitchFamily="18" charset="0"/>
                <a:cs typeface="Shruti" panose="020B0502040204020203" pitchFamily="34" charset="0"/>
              </a:rPr>
              <a:t>No pressure to buy:</a:t>
            </a:r>
            <a:r>
              <a:rPr lang="en-IN" sz="1800" dirty="0">
                <a:effectLst/>
                <a:latin typeface="Calibri" panose="020F0502020204030204" pitchFamily="34" charset="0"/>
                <a:ea typeface="Times New Roman" panose="02020603050405020304" pitchFamily="18" charset="0"/>
                <a:cs typeface="Shruti" panose="020B0502040204020203" pitchFamily="34" charset="0"/>
              </a:rPr>
              <a:t> One of the best benefit of online furniture shopping is that you can shop with peace of mind. No one can be there to force you to buy the particular thing. You will explore the variety of furniture without any pressure of buying anything.</a:t>
            </a:r>
          </a:p>
          <a:p>
            <a:pPr marL="342900" marR="0" lvl="0" indent="-342900">
              <a:lnSpc>
                <a:spcPct val="110000"/>
              </a:lnSpc>
              <a:spcBef>
                <a:spcPts val="0"/>
              </a:spcBef>
              <a:spcAft>
                <a:spcPts val="600"/>
              </a:spcAft>
              <a:buFont typeface="Wingdings" panose="05000000000000000000" pitchFamily="2" charset="2"/>
              <a:buChar char=""/>
            </a:pPr>
            <a:r>
              <a:rPr lang="en-IN" sz="1800" b="1" dirty="0">
                <a:effectLst/>
                <a:latin typeface="Calibri" panose="020F0502020204030204" pitchFamily="34" charset="0"/>
                <a:ea typeface="Times New Roman" panose="02020603050405020304" pitchFamily="18" charset="0"/>
                <a:cs typeface="Shruti" panose="020B0502040204020203" pitchFamily="34" charset="0"/>
              </a:rPr>
              <a:t>Easy to compare prices of different providers: </a:t>
            </a:r>
            <a:r>
              <a:rPr lang="en-IN" sz="1800" dirty="0">
                <a:effectLst/>
                <a:latin typeface="Calibri" panose="020F0502020204030204" pitchFamily="34" charset="0"/>
                <a:ea typeface="Times New Roman" panose="02020603050405020304" pitchFamily="18" charset="0"/>
                <a:cs typeface="Shruti" panose="020B0502040204020203" pitchFamily="34" charset="0"/>
              </a:rPr>
              <a:t>You can easily compare the price when shopping online. Rather than having to visit several shops to know the price, looking online is a more convenient option.</a:t>
            </a:r>
          </a:p>
          <a:p>
            <a:endParaRPr lang="en-IN" dirty="0"/>
          </a:p>
        </p:txBody>
      </p:sp>
    </p:spTree>
    <p:extLst>
      <p:ext uri="{BB962C8B-B14F-4D97-AF65-F5344CB8AC3E}">
        <p14:creationId xmlns:p14="http://schemas.microsoft.com/office/powerpoint/2010/main" val="1987063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1ADF172C-EACC-4CD0-B908-F9C133F7BA26}"/>
              </a:ext>
            </a:extLst>
          </p:cNvPr>
          <p:cNvSpPr>
            <a:spLocks noGrp="1"/>
          </p:cNvSpPr>
          <p:nvPr>
            <p:ph type="title"/>
          </p:nvPr>
        </p:nvSpPr>
        <p:spPr>
          <a:xfrm>
            <a:off x="1295402" y="1444487"/>
            <a:ext cx="9601196" cy="1258956"/>
          </a:xfrm>
        </p:spPr>
        <p:txBody>
          <a:bodyPr>
            <a:normAutofit/>
          </a:bodyPr>
          <a:lstStyle/>
          <a:p>
            <a:r>
              <a:rPr lang="en-IN" sz="3200" u="sng" dirty="0">
                <a:effectLst/>
                <a:latin typeface="Calibri" panose="020F0502020204030204" pitchFamily="34" charset="0"/>
                <a:ea typeface="Times New Roman" panose="02020603050405020304" pitchFamily="18" charset="0"/>
                <a:cs typeface="Shruti" panose="020B0502040204020203" pitchFamily="34" charset="0"/>
              </a:rPr>
              <a:t>Limitation of the Proposed System:</a:t>
            </a:r>
            <a:r>
              <a:rPr lang="en-IN" sz="3200" dirty="0">
                <a:effectLst/>
                <a:latin typeface="Calibri" panose="020F0502020204030204" pitchFamily="34" charset="0"/>
                <a:ea typeface="Times New Roman" panose="02020603050405020304" pitchFamily="18" charset="0"/>
                <a:cs typeface="Shruti" panose="020B0502040204020203" pitchFamily="34" charset="0"/>
              </a:rPr>
              <a:t/>
            </a:r>
            <a:br>
              <a:rPr lang="en-IN" sz="3200" dirty="0">
                <a:effectLst/>
                <a:latin typeface="Calibri" panose="020F0502020204030204" pitchFamily="34" charset="0"/>
                <a:ea typeface="Times New Roman" panose="02020603050405020304" pitchFamily="18" charset="0"/>
                <a:cs typeface="Shruti" panose="020B0502040204020203" pitchFamily="34" charset="0"/>
              </a:rPr>
            </a:br>
            <a:endParaRPr lang="en-IN" sz="3200" dirty="0"/>
          </a:p>
        </p:txBody>
      </p:sp>
      <p:sp>
        <p:nvSpPr>
          <p:cNvPr id="5" name="Title 1">
            <a:extLst>
              <a:ext uri="{FF2B5EF4-FFF2-40B4-BE49-F238E27FC236}">
                <a16:creationId xmlns="" xmlns:a16="http://schemas.microsoft.com/office/drawing/2014/main" id="{4FF23A25-95CE-4396-900B-D1149F9F2F42}"/>
              </a:ext>
            </a:extLst>
          </p:cNvPr>
          <p:cNvSpPr>
            <a:spLocks noGrp="1"/>
          </p:cNvSpPr>
          <p:nvPr>
            <p:ph idx="1"/>
          </p:nvPr>
        </p:nvSpPr>
        <p:spPr/>
        <p:txBody>
          <a:bodyPr>
            <a:normAutofit fontScale="92500" lnSpcReduction="10000"/>
          </a:bodyPr>
          <a:lstStyle/>
          <a:p>
            <a:pPr>
              <a:lnSpc>
                <a:spcPct val="110000"/>
              </a:lnSpc>
              <a:spcBef>
                <a:spcPts val="0"/>
              </a:spcBef>
              <a:buFont typeface="Wingdings" panose="05000000000000000000" pitchFamily="2" charset="2"/>
              <a:buChar char="Ø"/>
            </a:pPr>
            <a:r>
              <a:rPr lang="en-US" sz="1800" b="1" dirty="0">
                <a:effectLst/>
                <a:latin typeface="Calibri" panose="020F0502020204030204" pitchFamily="34" charset="0"/>
                <a:ea typeface="Times New Roman" panose="02020603050405020304" pitchFamily="18" charset="0"/>
                <a:cs typeface="Shruti" panose="020B0502040204020203" pitchFamily="34" charset="0"/>
              </a:rPr>
              <a:t>Cannot be sure of the quality:</a:t>
            </a: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a:p>
            <a:pPr marL="171450" marR="0" indent="0">
              <a:lnSpc>
                <a:spcPct val="108000"/>
              </a:lnSpc>
              <a:spcBef>
                <a:spcPts val="0"/>
              </a:spcBef>
              <a:spcAft>
                <a:spcPts val="240"/>
              </a:spcAft>
              <a:buNone/>
              <a:tabLst>
                <a:tab pos="1183640" algn="ctr"/>
                <a:tab pos="3388360" algn="ctr"/>
              </a:tabLst>
            </a:pPr>
            <a:r>
              <a:rPr lang="en-US" sz="1800" dirty="0">
                <a:effectLst/>
                <a:latin typeface="Calibri" panose="020F0502020204030204" pitchFamily="34" charset="0"/>
                <a:ea typeface="Times New Roman" panose="02020603050405020304" pitchFamily="18" charset="0"/>
                <a:cs typeface="Shruti" panose="020B0502040204020203" pitchFamily="34" charset="0"/>
              </a:rPr>
              <a:t>           In many cases you can’t be sure of its quality. The color and size in the images on the website will be different from the way they appear. You can’t touch the furniture. only when the furniture is delivered you can see it is about.</a:t>
            </a: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a:p>
            <a:pPr marL="171450" marR="0" indent="0">
              <a:lnSpc>
                <a:spcPct val="108000"/>
              </a:lnSpc>
              <a:spcBef>
                <a:spcPts val="0"/>
              </a:spcBef>
              <a:spcAft>
                <a:spcPts val="240"/>
              </a:spcAft>
              <a:buNone/>
              <a:tabLst>
                <a:tab pos="1183640" algn="ctr"/>
                <a:tab pos="3388360" algn="ctr"/>
              </a:tabLst>
            </a:pPr>
            <a:r>
              <a:rPr lang="en-IN" sz="1800" dirty="0">
                <a:effectLst/>
                <a:latin typeface="Calibri" panose="020F0502020204030204" pitchFamily="34" charset="0"/>
                <a:ea typeface="Times New Roman" panose="02020603050405020304" pitchFamily="18" charset="0"/>
                <a:cs typeface="Shruti" panose="020B0502040204020203" pitchFamily="34" charset="0"/>
              </a:rPr>
              <a:t> </a:t>
            </a:r>
          </a:p>
          <a:p>
            <a:pPr marL="342900" marR="0" lvl="0" indent="-342900">
              <a:lnSpc>
                <a:spcPct val="108000"/>
              </a:lnSpc>
              <a:spcBef>
                <a:spcPts val="0"/>
              </a:spcBef>
              <a:spcAft>
                <a:spcPts val="240"/>
              </a:spcAft>
              <a:buFont typeface="Wingdings" panose="05000000000000000000" pitchFamily="2" charset="2"/>
              <a:buChar char=""/>
              <a:tabLst>
                <a:tab pos="1183640" algn="ctr"/>
                <a:tab pos="3388360" algn="ctr"/>
              </a:tabLst>
            </a:pPr>
            <a:r>
              <a:rPr lang="en-IN" sz="1800" dirty="0">
                <a:effectLst/>
                <a:latin typeface="Calibri" panose="020F0502020204030204" pitchFamily="34" charset="0"/>
                <a:ea typeface="Times New Roman" panose="02020603050405020304" pitchFamily="18" charset="0"/>
                <a:cs typeface="Shruti" panose="020B0502040204020203" pitchFamily="34" charset="0"/>
              </a:rPr>
              <a:t> </a:t>
            </a:r>
            <a:r>
              <a:rPr lang="en-US" sz="1800" b="1" dirty="0">
                <a:effectLst/>
                <a:latin typeface="Calibri" panose="020F0502020204030204" pitchFamily="34" charset="0"/>
                <a:ea typeface="Times New Roman" panose="02020603050405020304" pitchFamily="18" charset="0"/>
                <a:cs typeface="Shruti" panose="020B0502040204020203" pitchFamily="34" charset="0"/>
              </a:rPr>
              <a:t>Shipping charges:</a:t>
            </a: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a:p>
            <a:pPr marL="171450" marR="0" indent="0">
              <a:lnSpc>
                <a:spcPct val="108000"/>
              </a:lnSpc>
              <a:spcBef>
                <a:spcPts val="0"/>
              </a:spcBef>
              <a:spcAft>
                <a:spcPts val="240"/>
              </a:spcAft>
              <a:buNone/>
              <a:tabLst>
                <a:tab pos="1183640" algn="ctr"/>
                <a:tab pos="3388360" algn="ctr"/>
              </a:tabLst>
            </a:pPr>
            <a:r>
              <a:rPr lang="en-US" sz="1800" dirty="0">
                <a:effectLst/>
                <a:latin typeface="Calibri" panose="020F0502020204030204" pitchFamily="34" charset="0"/>
                <a:ea typeface="Times New Roman" panose="02020603050405020304" pitchFamily="18" charset="0"/>
                <a:cs typeface="Shruti" panose="020B0502040204020203" pitchFamily="34" charset="0"/>
              </a:rPr>
              <a:t>		When you see the product, it generally looks cheaper but when you proceed for payment the 	     extra charges like shipping charge are added.  These charges will make the product expensive.</a:t>
            </a: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a:p>
            <a:pPr marL="171450" marR="0" indent="0">
              <a:lnSpc>
                <a:spcPct val="108000"/>
              </a:lnSpc>
              <a:spcBef>
                <a:spcPts val="0"/>
              </a:spcBef>
              <a:spcAft>
                <a:spcPts val="240"/>
              </a:spcAft>
              <a:buNone/>
              <a:tabLst>
                <a:tab pos="1183640" algn="ctr"/>
                <a:tab pos="3388360" algn="ctr"/>
              </a:tabLst>
            </a:pPr>
            <a:r>
              <a:rPr lang="en-US" sz="1800" dirty="0">
                <a:effectLst/>
                <a:latin typeface="Calibri" panose="020F0502020204030204" pitchFamily="34" charset="0"/>
                <a:ea typeface="Times New Roman" panose="02020603050405020304" pitchFamily="18" charset="0"/>
                <a:cs typeface="Shruti" panose="020B0502040204020203" pitchFamily="34" charset="0"/>
              </a:rPr>
              <a:t> </a:t>
            </a: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a:p>
            <a:pPr marL="342900" marR="0" lvl="0" indent="-342900">
              <a:lnSpc>
                <a:spcPct val="108000"/>
              </a:lnSpc>
              <a:spcBef>
                <a:spcPts val="0"/>
              </a:spcBef>
              <a:spcAft>
                <a:spcPts val="240"/>
              </a:spcAft>
              <a:buFont typeface="Wingdings" panose="05000000000000000000" pitchFamily="2" charset="2"/>
              <a:buChar char=""/>
              <a:tabLst>
                <a:tab pos="1183640" algn="ctr"/>
                <a:tab pos="3388360" algn="ctr"/>
              </a:tabLst>
            </a:pPr>
            <a:r>
              <a:rPr lang="en-US" sz="1800" dirty="0">
                <a:effectLst/>
                <a:latin typeface="Calibri" panose="020F0502020204030204" pitchFamily="34" charset="0"/>
                <a:ea typeface="Times New Roman" panose="02020603050405020304" pitchFamily="18" charset="0"/>
                <a:cs typeface="Shruti" panose="020B0502040204020203" pitchFamily="34" charset="0"/>
              </a:rPr>
              <a:t> </a:t>
            </a:r>
            <a:r>
              <a:rPr lang="en-US" sz="1800" b="1" dirty="0">
                <a:effectLst/>
                <a:latin typeface="Calibri" panose="020F0502020204030204" pitchFamily="34" charset="0"/>
                <a:ea typeface="Times New Roman" panose="02020603050405020304" pitchFamily="18" charset="0"/>
                <a:cs typeface="Shruti" panose="020B0502040204020203" pitchFamily="34" charset="0"/>
              </a:rPr>
              <a:t>Waiting for delivery:</a:t>
            </a: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a:p>
            <a:pPr marL="171450" marR="0" indent="0">
              <a:lnSpc>
                <a:spcPct val="108000"/>
              </a:lnSpc>
              <a:spcBef>
                <a:spcPts val="0"/>
              </a:spcBef>
              <a:spcAft>
                <a:spcPts val="240"/>
              </a:spcAft>
              <a:buNone/>
              <a:tabLst>
                <a:tab pos="1183640" algn="ctr"/>
                <a:tab pos="3388360" algn="ctr"/>
              </a:tabLst>
            </a:pPr>
            <a:r>
              <a:rPr lang="en-US" sz="1800" dirty="0">
                <a:latin typeface="Calibri" panose="020F0502020204030204" pitchFamily="34" charset="0"/>
                <a:ea typeface="Times New Roman" panose="02020603050405020304" pitchFamily="18" charset="0"/>
                <a:cs typeface="Shruti" panose="020B0502040204020203" pitchFamily="34" charset="0"/>
              </a:rPr>
              <a:t>		</a:t>
            </a:r>
            <a:r>
              <a:rPr lang="en-US" sz="1800" dirty="0">
                <a:effectLst/>
                <a:latin typeface="Calibri" panose="020F0502020204030204" pitchFamily="34" charset="0"/>
                <a:ea typeface="Times New Roman" panose="02020603050405020304" pitchFamily="18" charset="0"/>
                <a:cs typeface="Shruti" panose="020B0502040204020203" pitchFamily="34" charset="0"/>
              </a:rPr>
              <a:t> In online shopping you need to wait more than  4-5 days for product delivery. </a:t>
            </a: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p:txBody>
      </p:sp>
    </p:spTree>
    <p:extLst>
      <p:ext uri="{BB962C8B-B14F-4D97-AF65-F5344CB8AC3E}">
        <p14:creationId xmlns:p14="http://schemas.microsoft.com/office/powerpoint/2010/main" val="2183190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A5A702-1197-453A-9523-77B3DE8858D8}"/>
              </a:ext>
            </a:extLst>
          </p:cNvPr>
          <p:cNvSpPr>
            <a:spLocks noGrp="1"/>
          </p:cNvSpPr>
          <p:nvPr>
            <p:ph type="title"/>
          </p:nvPr>
        </p:nvSpPr>
        <p:spPr/>
        <p:txBody>
          <a:bodyPr>
            <a:normAutofit/>
          </a:bodyPr>
          <a:lstStyle/>
          <a:p>
            <a:r>
              <a:rPr lang="en-IN" sz="3200" b="0" u="sng" dirty="0">
                <a:effectLst/>
                <a:latin typeface="Calibri" panose="020F0502020204030204" pitchFamily="34" charset="0"/>
                <a:ea typeface="Times New Roman" panose="02020603050405020304" pitchFamily="18" charset="0"/>
                <a:cs typeface="Shruti" panose="020B0502040204020203" pitchFamily="34" charset="0"/>
              </a:rPr>
              <a:t>Requirement determination:</a:t>
            </a:r>
            <a:endParaRPr lang="en-IN" sz="3200" u="sng" dirty="0"/>
          </a:p>
        </p:txBody>
      </p:sp>
      <p:sp>
        <p:nvSpPr>
          <p:cNvPr id="4" name="Content Placeholder 3">
            <a:extLst>
              <a:ext uri="{FF2B5EF4-FFF2-40B4-BE49-F238E27FC236}">
                <a16:creationId xmlns="" xmlns:a16="http://schemas.microsoft.com/office/drawing/2014/main" id="{17D1A46A-0841-4B0A-946B-F5B520B9F035}"/>
              </a:ext>
            </a:extLst>
          </p:cNvPr>
          <p:cNvSpPr>
            <a:spLocks noGrp="1"/>
          </p:cNvSpPr>
          <p:nvPr>
            <p:ph idx="1"/>
          </p:nvPr>
        </p:nvSpPr>
        <p:spPr/>
        <p:txBody>
          <a:bodyPr>
            <a:normAutofit fontScale="92500" lnSpcReduction="20000"/>
          </a:bodyPr>
          <a:lstStyle/>
          <a:p>
            <a:pPr marL="0" marR="0">
              <a:lnSpc>
                <a:spcPct val="110000"/>
              </a:lnSpc>
              <a:spcBef>
                <a:spcPts val="0"/>
              </a:spcBef>
              <a:spcAft>
                <a:spcPts val="600"/>
              </a:spcAft>
            </a:pPr>
            <a:r>
              <a:rPr lang="en-IN" sz="1800" u="sng"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Functional requirements: </a:t>
            </a:r>
          </a:p>
          <a:p>
            <a:pPr>
              <a:buFont typeface="Wingdings" panose="05000000000000000000" pitchFamily="2" charset="2"/>
              <a:buChar char="Ø"/>
            </a:pPr>
            <a:r>
              <a:rPr lang="en-IN" dirty="0"/>
              <a:t>  </a:t>
            </a:r>
            <a:r>
              <a:rPr lang="en-IN" sz="1800" u="none" strike="noStrike"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Admin can login and manage the users </a:t>
            </a:r>
          </a:p>
          <a:p>
            <a:pPr>
              <a:buFont typeface="Wingdings" panose="05000000000000000000" pitchFamily="2" charset="2"/>
              <a:buChar char="Ø"/>
            </a:pPr>
            <a:r>
              <a:rPr lang="en-IN" sz="1800" u="none" strike="noStrike"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Users can register and then login </a:t>
            </a:r>
          </a:p>
          <a:p>
            <a:pPr>
              <a:buFont typeface="Wingdings" panose="05000000000000000000" pitchFamily="2" charset="2"/>
              <a:buChar char="Ø"/>
            </a:pPr>
            <a:r>
              <a:rPr lang="en-IN" sz="1800" u="none" strike="noStrike"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Users can manage and edit their profile </a:t>
            </a:r>
          </a:p>
          <a:p>
            <a:pPr>
              <a:buFont typeface="Wingdings" panose="05000000000000000000" pitchFamily="2" charset="2"/>
              <a:buChar char="Ø"/>
            </a:pPr>
            <a:r>
              <a:rPr lang="en-IN" sz="1800" u="none" strike="noStrike"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Admin can add, edit or remove the Products.                                                </a:t>
            </a:r>
          </a:p>
          <a:p>
            <a:pPr>
              <a:buFont typeface="Wingdings" panose="05000000000000000000" pitchFamily="2" charset="2"/>
              <a:buChar char="Ø"/>
            </a:pPr>
            <a:r>
              <a:rPr lang="en-IN" sz="1800" u="none" strike="noStrike"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User can buy product online.                                                                       </a:t>
            </a:r>
          </a:p>
          <a:p>
            <a:pPr>
              <a:buFont typeface="Arial" panose="020B0604020202020204" pitchFamily="34" charset="0"/>
              <a:buChar char="•"/>
            </a:pPr>
            <a:r>
              <a:rPr lang="en-IN" dirty="0"/>
              <a:t> </a:t>
            </a:r>
            <a:r>
              <a:rPr lang="en-IN" sz="1800" u="sng" dirty="0">
                <a:effectLst/>
                <a:latin typeface="Calibri" panose="020F0502020204030204" pitchFamily="34" charset="0"/>
                <a:ea typeface="Times New Roman" panose="02020603050405020304" pitchFamily="18" charset="0"/>
                <a:cs typeface="Shruti" panose="020B0502040204020203" pitchFamily="34" charset="0"/>
              </a:rPr>
              <a:t>Non-functional requirements: </a:t>
            </a:r>
          </a:p>
          <a:p>
            <a:pPr>
              <a:buFont typeface="Wingdings" panose="05000000000000000000" pitchFamily="2" charset="2"/>
              <a:buChar char="Ø"/>
            </a:pPr>
            <a:r>
              <a:rPr lang="en-IN" sz="1800" dirty="0">
                <a:effectLst/>
                <a:latin typeface="Calibri" panose="020F0502020204030204" pitchFamily="34" charset="0"/>
                <a:ea typeface="Times New Roman" panose="02020603050405020304" pitchFamily="18" charset="0"/>
                <a:cs typeface="Shruti" panose="020B0502040204020203" pitchFamily="34" charset="0"/>
              </a:rPr>
              <a:t>Should work efficiently on regular internet connection  </a:t>
            </a:r>
          </a:p>
          <a:p>
            <a:pPr>
              <a:buFont typeface="Wingdings" panose="05000000000000000000" pitchFamily="2" charset="2"/>
              <a:buChar char="Ø"/>
            </a:pPr>
            <a:r>
              <a:rPr lang="en-IN" sz="1800" dirty="0">
                <a:effectLst/>
                <a:latin typeface="Calibri" panose="020F0502020204030204" pitchFamily="34" charset="0"/>
                <a:ea typeface="Times New Roman" panose="02020603050405020304" pitchFamily="18" charset="0"/>
                <a:cs typeface="Shruti" panose="020B0502040204020203" pitchFamily="34" charset="0"/>
              </a:rPr>
              <a:t>Secure database.</a:t>
            </a:r>
          </a:p>
          <a:p>
            <a:pPr marL="0" indent="0">
              <a:buNone/>
            </a:pPr>
            <a:endParaRPr lang="en-IN" dirty="0"/>
          </a:p>
        </p:txBody>
      </p:sp>
    </p:spTree>
    <p:extLst>
      <p:ext uri="{BB962C8B-B14F-4D97-AF65-F5344CB8AC3E}">
        <p14:creationId xmlns:p14="http://schemas.microsoft.com/office/powerpoint/2010/main" val="557148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6F4573-70B3-4E34-8542-C174CF03F2DA}"/>
              </a:ext>
            </a:extLst>
          </p:cNvPr>
          <p:cNvSpPr>
            <a:spLocks noGrp="1"/>
          </p:cNvSpPr>
          <p:nvPr>
            <p:ph type="title"/>
          </p:nvPr>
        </p:nvSpPr>
        <p:spPr>
          <a:xfrm>
            <a:off x="1295401" y="1357611"/>
            <a:ext cx="9601196" cy="1199321"/>
          </a:xfrm>
        </p:spPr>
        <p:txBody>
          <a:bodyPr>
            <a:normAutofit/>
          </a:bodyPr>
          <a:lstStyle/>
          <a:p>
            <a:r>
              <a:rPr lang="en-IN" sz="3200" b="0" u="sng" dirty="0">
                <a:effectLst/>
                <a:latin typeface="Calibri" panose="020F0502020204030204" pitchFamily="34" charset="0"/>
                <a:ea typeface="Times New Roman" panose="02020603050405020304" pitchFamily="18" charset="0"/>
                <a:cs typeface="Shruti" panose="020B0502040204020203" pitchFamily="34" charset="0"/>
              </a:rPr>
              <a:t>Targeted Users:</a:t>
            </a:r>
            <a:endParaRPr lang="en-IN" sz="3200" u="sng" dirty="0"/>
          </a:p>
        </p:txBody>
      </p:sp>
      <p:sp>
        <p:nvSpPr>
          <p:cNvPr id="3" name="Content Placeholder 2">
            <a:extLst>
              <a:ext uri="{FF2B5EF4-FFF2-40B4-BE49-F238E27FC236}">
                <a16:creationId xmlns="" xmlns:a16="http://schemas.microsoft.com/office/drawing/2014/main" id="{CAEE324C-E012-49F4-B710-EA9008BD4040}"/>
              </a:ext>
            </a:extLst>
          </p:cNvPr>
          <p:cNvSpPr>
            <a:spLocks noGrp="1"/>
          </p:cNvSpPr>
          <p:nvPr>
            <p:ph idx="1"/>
          </p:nvPr>
        </p:nvSpPr>
        <p:spPr>
          <a:xfrm>
            <a:off x="1295401" y="2676938"/>
            <a:ext cx="9601196" cy="3198929"/>
          </a:xfrm>
        </p:spPr>
        <p:txBody>
          <a:bodyPr>
            <a:normAutofit fontScale="85000" lnSpcReduction="20000"/>
          </a:bodyPr>
          <a:lstStyle/>
          <a:p>
            <a:r>
              <a:rPr lang="en-IN" sz="1800" b="1" u="sng" dirty="0">
                <a:effectLst/>
                <a:latin typeface="Calibri" panose="020F0502020204030204" pitchFamily="34" charset="0"/>
                <a:ea typeface="Times New Roman" panose="02020603050405020304" pitchFamily="18" charset="0"/>
                <a:cs typeface="Shruti" panose="020B0502040204020203" pitchFamily="34" charset="0"/>
              </a:rPr>
              <a:t>Admin</a:t>
            </a:r>
            <a:r>
              <a:rPr lang="en-IN" sz="1800" dirty="0">
                <a:effectLst/>
                <a:latin typeface="Calibri" panose="020F0502020204030204" pitchFamily="34" charset="0"/>
                <a:ea typeface="Times New Roman" panose="02020603050405020304" pitchFamily="18" charset="0"/>
                <a:cs typeface="Shruti" panose="020B0502040204020203" pitchFamily="34" charset="0"/>
              </a:rPr>
              <a:t>:</a:t>
            </a:r>
          </a:p>
          <a:p>
            <a:pPr>
              <a:buFont typeface="Wingdings" panose="05000000000000000000" pitchFamily="2" charset="2"/>
              <a:buChar char="Ø"/>
            </a:pPr>
            <a:r>
              <a:rPr lang="en-IN" sz="19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Admin can log in system. </a:t>
            </a:r>
            <a:endParaRPr lang="en-IN" sz="1900" dirty="0">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a:buFont typeface="Wingdings" panose="05000000000000000000" pitchFamily="2" charset="2"/>
              <a:buChar char="Ø"/>
            </a:pPr>
            <a:r>
              <a:rPr lang="en-IN" sz="1900" dirty="0">
                <a:effectLst/>
                <a:latin typeface="Calibri" panose="020F0502020204030204" pitchFamily="34" charset="0"/>
                <a:ea typeface="Times New Roman" panose="02020603050405020304" pitchFamily="18" charset="0"/>
                <a:cs typeface="Shruti" panose="020B0502040204020203" pitchFamily="34" charset="0"/>
              </a:rPr>
              <a:t>Admin can manage Users. </a:t>
            </a:r>
            <a:endParaRPr lang="en-IN" sz="1900" dirty="0">
              <a:latin typeface="Calibri" panose="020F0502020204030204" pitchFamily="34" charset="0"/>
              <a:ea typeface="Times New Roman" panose="02020603050405020304" pitchFamily="18" charset="0"/>
              <a:cs typeface="Shruti" panose="020B0502040204020203" pitchFamily="34" charset="0"/>
            </a:endParaRPr>
          </a:p>
          <a:p>
            <a:pPr>
              <a:buFont typeface="Wingdings" panose="05000000000000000000" pitchFamily="2" charset="2"/>
              <a:buChar char="Ø"/>
            </a:pPr>
            <a:r>
              <a:rPr lang="en-IN" sz="1900" dirty="0">
                <a:effectLst/>
                <a:latin typeface="Calibri" panose="020F0502020204030204" pitchFamily="34" charset="0"/>
                <a:ea typeface="Times New Roman" panose="02020603050405020304" pitchFamily="18" charset="0"/>
                <a:cs typeface="Shruti" panose="020B0502040204020203" pitchFamily="34" charset="0"/>
              </a:rPr>
              <a:t>Admin can manage    product</a:t>
            </a:r>
          </a:p>
          <a:p>
            <a:pPr>
              <a:buFont typeface="Arial" panose="020B0604020202020204" pitchFamily="34" charset="0"/>
              <a:buChar char="•"/>
            </a:pPr>
            <a:r>
              <a:rPr lang="en-IN" sz="1800" b="1" u="sng" dirty="0">
                <a:effectLst/>
                <a:latin typeface="Calibri" panose="020F0502020204030204" pitchFamily="34" charset="0"/>
                <a:ea typeface="Times New Roman" panose="02020603050405020304" pitchFamily="18" charset="0"/>
                <a:cs typeface="Shruti" panose="020B0502040204020203" pitchFamily="34" charset="0"/>
              </a:rPr>
              <a:t>User:</a:t>
            </a:r>
            <a:r>
              <a:rPr lang="en-IN" sz="1800" dirty="0">
                <a:effectLst/>
                <a:latin typeface="Calibri" panose="020F0502020204030204" pitchFamily="34" charset="0"/>
                <a:ea typeface="Times New Roman" panose="02020603050405020304" pitchFamily="18" charset="0"/>
                <a:cs typeface="Shruti" panose="020B0502040204020203" pitchFamily="34" charset="0"/>
              </a:rPr>
              <a:t>  </a:t>
            </a:r>
          </a:p>
          <a:p>
            <a:pPr>
              <a:buFont typeface="Wingdings" panose="05000000000000000000" pitchFamily="2" charset="2"/>
              <a:buChar char="Ø"/>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Customer can register and login our system. </a:t>
            </a:r>
          </a:p>
          <a:p>
            <a:pPr>
              <a:buFont typeface="Wingdings" panose="05000000000000000000" pitchFamily="2" charset="2"/>
              <a:buChar char="Ø"/>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Customer can manage his Profile. </a:t>
            </a:r>
          </a:p>
          <a:p>
            <a:pPr>
              <a:buFont typeface="Wingdings" panose="05000000000000000000" pitchFamily="2" charset="2"/>
              <a:buChar char="Ø"/>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Customer can view Products. </a:t>
            </a:r>
          </a:p>
          <a:p>
            <a:pPr>
              <a:buFont typeface="Wingdings" panose="05000000000000000000" pitchFamily="2" charset="2"/>
              <a:buChar char="Ø"/>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Customer can manage his cart with products</a:t>
            </a:r>
          </a:p>
          <a:p>
            <a:pPr>
              <a:buFont typeface="Wingdings" panose="05000000000000000000" pitchFamily="2" charset="2"/>
              <a:buChar char="Ø"/>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Customer can buy products.</a:t>
            </a:r>
          </a:p>
          <a:p>
            <a:endParaRPr lang="en-IN" dirty="0"/>
          </a:p>
        </p:txBody>
      </p:sp>
    </p:spTree>
    <p:extLst>
      <p:ext uri="{BB962C8B-B14F-4D97-AF65-F5344CB8AC3E}">
        <p14:creationId xmlns:p14="http://schemas.microsoft.com/office/powerpoint/2010/main" val="14679477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141CAFB-8A0F-481C-9A98-0FCB640D6F52}"/>
              </a:ext>
            </a:extLst>
          </p:cNvPr>
          <p:cNvSpPr>
            <a:spLocks noGrp="1"/>
          </p:cNvSpPr>
          <p:nvPr>
            <p:ph type="title"/>
          </p:nvPr>
        </p:nvSpPr>
        <p:spPr/>
        <p:txBody>
          <a:bodyPr/>
          <a:lstStyle/>
          <a:p>
            <a:r>
              <a:rPr lang="en-US" dirty="0"/>
              <a:t>System Design</a:t>
            </a:r>
            <a:endParaRPr lang="en-IN" dirty="0"/>
          </a:p>
        </p:txBody>
      </p:sp>
    </p:spTree>
    <p:extLst>
      <p:ext uri="{BB962C8B-B14F-4D97-AF65-F5344CB8AC3E}">
        <p14:creationId xmlns:p14="http://schemas.microsoft.com/office/powerpoint/2010/main" val="23216347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4A90BFF-6956-4078-A805-6C3AE50B3ED6}"/>
              </a:ext>
            </a:extLst>
          </p:cNvPr>
          <p:cNvSpPr>
            <a:spLocks noGrp="1"/>
          </p:cNvSpPr>
          <p:nvPr>
            <p:ph type="title"/>
          </p:nvPr>
        </p:nvSpPr>
        <p:spPr>
          <a:xfrm>
            <a:off x="1401420" y="1253065"/>
            <a:ext cx="9601196" cy="1303867"/>
          </a:xfrm>
        </p:spPr>
        <p:txBody>
          <a:bodyPr>
            <a:normAutofit/>
          </a:bodyPr>
          <a:lstStyle/>
          <a:p>
            <a:r>
              <a:rPr lang="en-IN" sz="3200" u="sng" dirty="0">
                <a:effectLst/>
                <a:latin typeface="Calibri" panose="020F0502020204030204" pitchFamily="34" charset="0"/>
                <a:ea typeface="Times New Roman" panose="02020603050405020304" pitchFamily="18" charset="0"/>
                <a:cs typeface="Shruti" panose="020B0502040204020203" pitchFamily="34" charset="0"/>
              </a:rPr>
              <a:t>Use case diagram of Admin &amp; User side:</a:t>
            </a:r>
            <a:endParaRPr lang="en-IN" sz="3200" u="sng" dirty="0"/>
          </a:p>
        </p:txBody>
      </p:sp>
      <p:pic>
        <p:nvPicPr>
          <p:cNvPr id="6" name="Content Placeholder 5">
            <a:extLst>
              <a:ext uri="{FF2B5EF4-FFF2-40B4-BE49-F238E27FC236}">
                <a16:creationId xmlns="" xmlns:a16="http://schemas.microsoft.com/office/drawing/2014/main" id="{5F867FB8-6282-4AE7-A514-5741007AF69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464905" y="2584809"/>
            <a:ext cx="7474226" cy="3432520"/>
          </a:xfrm>
          <a:prstGeom prst="rect">
            <a:avLst/>
          </a:prstGeom>
        </p:spPr>
      </p:pic>
    </p:spTree>
    <p:extLst>
      <p:ext uri="{BB962C8B-B14F-4D97-AF65-F5344CB8AC3E}">
        <p14:creationId xmlns:p14="http://schemas.microsoft.com/office/powerpoint/2010/main" val="1523431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B3666C-EEF9-4DDA-BB42-3B785C12CE1E}"/>
              </a:ext>
            </a:extLst>
          </p:cNvPr>
          <p:cNvSpPr>
            <a:spLocks noGrp="1"/>
          </p:cNvSpPr>
          <p:nvPr>
            <p:ph type="title"/>
          </p:nvPr>
        </p:nvSpPr>
        <p:spPr>
          <a:xfrm>
            <a:off x="1295401" y="1253065"/>
            <a:ext cx="9601196" cy="1303867"/>
          </a:xfrm>
        </p:spPr>
        <p:txBody>
          <a:bodyPr>
            <a:normAutofit/>
          </a:bodyPr>
          <a:lstStyle/>
          <a:p>
            <a:r>
              <a:rPr lang="en-IN" sz="3200" u="sng" dirty="0">
                <a:effectLst/>
                <a:latin typeface="Calibri" panose="020F0502020204030204" pitchFamily="34" charset="0"/>
                <a:ea typeface="Times New Roman" panose="02020603050405020304" pitchFamily="18" charset="0"/>
                <a:cs typeface="Shruti" panose="020B0502040204020203" pitchFamily="34" charset="0"/>
              </a:rPr>
              <a:t>Class diagram:</a:t>
            </a:r>
            <a:endParaRPr lang="en-IN" sz="3200" u="sng" dirty="0"/>
          </a:p>
        </p:txBody>
      </p:sp>
      <p:pic>
        <p:nvPicPr>
          <p:cNvPr id="4" name="Content Placeholder 3">
            <a:extLst>
              <a:ext uri="{FF2B5EF4-FFF2-40B4-BE49-F238E27FC236}">
                <a16:creationId xmlns="" xmlns:a16="http://schemas.microsoft.com/office/drawing/2014/main" id="{17760266-65DB-4F26-86D2-04596CA8BFA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22783" y="2451652"/>
            <a:ext cx="9051234" cy="3578087"/>
          </a:xfrm>
          <a:prstGeom prst="rect">
            <a:avLst/>
          </a:prstGeom>
        </p:spPr>
      </p:pic>
    </p:spTree>
    <p:extLst>
      <p:ext uri="{BB962C8B-B14F-4D97-AF65-F5344CB8AC3E}">
        <p14:creationId xmlns:p14="http://schemas.microsoft.com/office/powerpoint/2010/main" val="33909453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280BC8-DDFD-4F26-90D6-3F79A42BB3F2}"/>
              </a:ext>
            </a:extLst>
          </p:cNvPr>
          <p:cNvSpPr>
            <a:spLocks noGrp="1"/>
          </p:cNvSpPr>
          <p:nvPr>
            <p:ph type="title"/>
          </p:nvPr>
        </p:nvSpPr>
        <p:spPr/>
        <p:txBody>
          <a:bodyPr>
            <a:normAutofit/>
          </a:bodyPr>
          <a:lstStyle/>
          <a:p>
            <a:r>
              <a:rPr lang="en-IN" sz="3200" u="sng" dirty="0">
                <a:effectLst/>
                <a:latin typeface="Calibri" panose="020F0502020204030204" pitchFamily="34" charset="0"/>
                <a:ea typeface="Times New Roman" panose="02020603050405020304" pitchFamily="18" charset="0"/>
                <a:cs typeface="Shruti" panose="020B0502040204020203" pitchFamily="34" charset="0"/>
              </a:rPr>
              <a:t>Interaction diagram</a:t>
            </a:r>
            <a:endParaRPr lang="en-IN" sz="3200" u="sng" dirty="0"/>
          </a:p>
        </p:txBody>
      </p:sp>
      <p:pic>
        <p:nvPicPr>
          <p:cNvPr id="4" name="Content Placeholder 3">
            <a:extLst>
              <a:ext uri="{FF2B5EF4-FFF2-40B4-BE49-F238E27FC236}">
                <a16:creationId xmlns="" xmlns:a16="http://schemas.microsoft.com/office/drawing/2014/main" id="{0049EBB5-443B-4C88-89A0-019B0E267E6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113722" y="2557993"/>
            <a:ext cx="7964556" cy="3317875"/>
          </a:xfrm>
          <a:prstGeom prst="rect">
            <a:avLst/>
          </a:prstGeom>
        </p:spPr>
      </p:pic>
    </p:spTree>
    <p:extLst>
      <p:ext uri="{BB962C8B-B14F-4D97-AF65-F5344CB8AC3E}">
        <p14:creationId xmlns:p14="http://schemas.microsoft.com/office/powerpoint/2010/main" val="2233812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179258-8A2B-4838-908E-85FA3E5F7BC1}"/>
              </a:ext>
            </a:extLst>
          </p:cNvPr>
          <p:cNvSpPr>
            <a:spLocks noGrp="1"/>
          </p:cNvSpPr>
          <p:nvPr>
            <p:ph type="title"/>
          </p:nvPr>
        </p:nvSpPr>
        <p:spPr>
          <a:xfrm>
            <a:off x="1295401" y="1253065"/>
            <a:ext cx="9601196" cy="1303867"/>
          </a:xfrm>
        </p:spPr>
        <p:txBody>
          <a:bodyPr>
            <a:normAutofit/>
          </a:bodyPr>
          <a:lstStyle/>
          <a:p>
            <a:r>
              <a:rPr lang="en-IN" sz="3200" u="sng" dirty="0">
                <a:effectLst/>
                <a:latin typeface="Calibri" panose="020F0502020204030204" pitchFamily="34" charset="0"/>
                <a:ea typeface="Times New Roman" panose="02020603050405020304" pitchFamily="18" charset="0"/>
                <a:cs typeface="Shruti" panose="020B0502040204020203" pitchFamily="34" charset="0"/>
              </a:rPr>
              <a:t>Activity diagram:</a:t>
            </a:r>
            <a:endParaRPr lang="en-IN" sz="3200" u="sng" dirty="0"/>
          </a:p>
        </p:txBody>
      </p:sp>
      <p:pic>
        <p:nvPicPr>
          <p:cNvPr id="4" name="Content Placeholder 3">
            <a:extLst>
              <a:ext uri="{FF2B5EF4-FFF2-40B4-BE49-F238E27FC236}">
                <a16:creationId xmlns="" xmlns:a16="http://schemas.microsoft.com/office/drawing/2014/main" id="{4957FBC7-9B4A-411F-B8B9-E6069FE086C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140765" y="2556932"/>
            <a:ext cx="6745357" cy="3485322"/>
          </a:xfrm>
          <a:prstGeom prst="rect">
            <a:avLst/>
          </a:prstGeom>
        </p:spPr>
      </p:pic>
    </p:spTree>
    <p:extLst>
      <p:ext uri="{BB962C8B-B14F-4D97-AF65-F5344CB8AC3E}">
        <p14:creationId xmlns:p14="http://schemas.microsoft.com/office/powerpoint/2010/main" val="4102547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93A28F-BB7B-4814-95BD-11DED4697E63}"/>
              </a:ext>
            </a:extLst>
          </p:cNvPr>
          <p:cNvSpPr>
            <a:spLocks noGrp="1"/>
          </p:cNvSpPr>
          <p:nvPr>
            <p:ph type="title"/>
          </p:nvPr>
        </p:nvSpPr>
        <p:spPr>
          <a:xfrm>
            <a:off x="1295402" y="982132"/>
            <a:ext cx="9266581" cy="1303867"/>
          </a:xfrm>
        </p:spPr>
        <p:txBody>
          <a:bodyPr>
            <a:normAutofit/>
          </a:bodyPr>
          <a:lstStyle/>
          <a:p>
            <a:r>
              <a:rPr lang="en-US" sz="3200" u="sng" dirty="0"/>
              <a:t>PRESENTATION BY:</a:t>
            </a:r>
            <a:endParaRPr lang="en-IN" sz="3200" dirty="0"/>
          </a:p>
        </p:txBody>
      </p:sp>
      <p:sp>
        <p:nvSpPr>
          <p:cNvPr id="3" name="Content Placeholder 2">
            <a:extLst>
              <a:ext uri="{FF2B5EF4-FFF2-40B4-BE49-F238E27FC236}">
                <a16:creationId xmlns="" xmlns:a16="http://schemas.microsoft.com/office/drawing/2014/main" id="{A04A5883-E0BF-453B-A224-BCF59F2DD456}"/>
              </a:ext>
            </a:extLst>
          </p:cNvPr>
          <p:cNvSpPr>
            <a:spLocks noGrp="1"/>
          </p:cNvSpPr>
          <p:nvPr>
            <p:ph idx="1"/>
          </p:nvPr>
        </p:nvSpPr>
        <p:spPr/>
        <p:txBody>
          <a:bodyPr>
            <a:normAutofit fontScale="92500" lnSpcReduction="10000"/>
          </a:bodyPr>
          <a:lstStyle/>
          <a:p>
            <a:pPr marL="0" indent="0">
              <a:buNone/>
            </a:pPr>
            <a:r>
              <a:rPr lang="en-US" b="1" u="sng" dirty="0"/>
              <a:t>NAME</a:t>
            </a:r>
            <a:r>
              <a:rPr lang="en-US" b="1" dirty="0"/>
              <a:t>:</a:t>
            </a:r>
            <a:r>
              <a:rPr lang="en-US" dirty="0"/>
              <a:t>                       </a:t>
            </a:r>
            <a:r>
              <a:rPr lang="en-US" altLang="en-IN" dirty="0"/>
              <a:t>         </a:t>
            </a:r>
            <a:r>
              <a:rPr lang="en-US" b="1" u="sng" dirty="0"/>
              <a:t>ROLL NO:</a:t>
            </a:r>
            <a:r>
              <a:rPr lang="en-US" u="sng" dirty="0"/>
              <a:t>                        </a:t>
            </a:r>
            <a:endParaRPr lang="zh-CN" altLang="en-US" dirty="0"/>
          </a:p>
          <a:p>
            <a:pPr marL="514350" indent="-514350">
              <a:buFont typeface="+mj-lt"/>
              <a:buAutoNum type="arabicPeriod"/>
            </a:pPr>
            <a:r>
              <a:rPr lang="en-US" dirty="0"/>
              <a:t>Kartik Agrawal                A02</a:t>
            </a:r>
            <a:endParaRPr lang="zh-CN" altLang="en-US" dirty="0"/>
          </a:p>
          <a:p>
            <a:pPr marL="514350" indent="-514350">
              <a:buFont typeface="+mj-lt"/>
              <a:buAutoNum type="arabicPeriod"/>
            </a:pPr>
            <a:r>
              <a:rPr lang="en-US" dirty="0"/>
              <a:t>Vishwa Patel             </a:t>
            </a:r>
            <a:r>
              <a:rPr lang="en-US" altLang="en-IN" dirty="0"/>
              <a:t> </a:t>
            </a:r>
            <a:r>
              <a:rPr lang="en-US" dirty="0"/>
              <a:t>      A52</a:t>
            </a:r>
            <a:endParaRPr lang="zh-CN" altLang="en-US" dirty="0"/>
          </a:p>
          <a:p>
            <a:pPr marL="514350" indent="-514350">
              <a:buFont typeface="+mj-lt"/>
              <a:buAutoNum type="arabicPeriod"/>
            </a:pPr>
            <a:r>
              <a:rPr lang="en-US" dirty="0"/>
              <a:t>Rahi Shah                 </a:t>
            </a:r>
            <a:r>
              <a:rPr lang="en-US" altLang="en-IN" dirty="0"/>
              <a:t>       A63</a:t>
            </a:r>
            <a:endParaRPr lang="zh-CN" altLang="en-US" dirty="0"/>
          </a:p>
          <a:p>
            <a:pPr marL="0" indent="0">
              <a:buNone/>
            </a:pPr>
            <a:endParaRPr lang="en-US" b="1" u="sng" dirty="0"/>
          </a:p>
          <a:p>
            <a:pPr marL="0" indent="0">
              <a:buNone/>
            </a:pPr>
            <a:r>
              <a:rPr lang="en-US" b="1" u="sng" dirty="0"/>
              <a:t>GROUP  NO:</a:t>
            </a:r>
          </a:p>
          <a:p>
            <a:pPr marL="0" indent="0">
              <a:buNone/>
            </a:pPr>
            <a:r>
              <a:rPr lang="en-US" dirty="0"/>
              <a:t>19</a:t>
            </a:r>
          </a:p>
          <a:p>
            <a:endParaRPr lang="en-IN" dirty="0"/>
          </a:p>
        </p:txBody>
      </p:sp>
    </p:spTree>
    <p:extLst>
      <p:ext uri="{BB962C8B-B14F-4D97-AF65-F5344CB8AC3E}">
        <p14:creationId xmlns:p14="http://schemas.microsoft.com/office/powerpoint/2010/main" val="15707160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01B1798-48BE-45C1-AFC7-D02E69C9D96C}"/>
              </a:ext>
            </a:extLst>
          </p:cNvPr>
          <p:cNvSpPr>
            <a:spLocks noGrp="1"/>
          </p:cNvSpPr>
          <p:nvPr>
            <p:ph type="title"/>
          </p:nvPr>
        </p:nvSpPr>
        <p:spPr/>
        <p:txBody>
          <a:bodyPr>
            <a:normAutofit/>
          </a:bodyPr>
          <a:lstStyle/>
          <a:p>
            <a:r>
              <a:rPr lang="en-IN" sz="3600" dirty="0">
                <a:effectLst/>
                <a:latin typeface="Calibri" panose="020F0502020204030204" pitchFamily="34" charset="0"/>
                <a:ea typeface="Times New Roman" panose="02020603050405020304" pitchFamily="18" charset="0"/>
                <a:cs typeface="Shruti" panose="020B0502040204020203" pitchFamily="34" charset="0"/>
              </a:rPr>
              <a:t>Data Dictionary</a:t>
            </a:r>
            <a:endParaRPr lang="en-IN" sz="3600" dirty="0"/>
          </a:p>
        </p:txBody>
      </p:sp>
    </p:spTree>
    <p:extLst>
      <p:ext uri="{BB962C8B-B14F-4D97-AF65-F5344CB8AC3E}">
        <p14:creationId xmlns:p14="http://schemas.microsoft.com/office/powerpoint/2010/main" val="2057961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B6CE1FC-36AB-49EE-A53F-4FA03B05DF99}"/>
              </a:ext>
            </a:extLst>
          </p:cNvPr>
          <p:cNvSpPr>
            <a:spLocks noGrp="1"/>
          </p:cNvSpPr>
          <p:nvPr>
            <p:ph type="title"/>
          </p:nvPr>
        </p:nvSpPr>
        <p:spPr>
          <a:xfrm>
            <a:off x="1295401" y="1708792"/>
            <a:ext cx="9601196" cy="848140"/>
          </a:xfrm>
        </p:spPr>
        <p:txBody>
          <a:bodyPr>
            <a:normAutofit fontScale="90000"/>
          </a:bodyPr>
          <a:lstStyle/>
          <a:p>
            <a:r>
              <a:rPr lang="en-IN" sz="3200" u="sng" dirty="0">
                <a:effectLst/>
                <a:latin typeface="Calibri" panose="020F0502020204030204" pitchFamily="34" charset="0"/>
                <a:ea typeface="Times New Roman" panose="02020603050405020304" pitchFamily="18" charset="0"/>
                <a:cs typeface="Shruti" panose="020B0502040204020203" pitchFamily="34" charset="0"/>
              </a:rPr>
              <a:t>LIST OF DATA DICTIONARY TABLE:</a:t>
            </a:r>
            <a:r>
              <a:rPr lang="en-IN" sz="3200" dirty="0">
                <a:effectLst/>
                <a:latin typeface="Calibri" panose="020F0502020204030204" pitchFamily="34" charset="0"/>
                <a:ea typeface="Times New Roman" panose="02020603050405020304" pitchFamily="18" charset="0"/>
                <a:cs typeface="Shruti" panose="020B0502040204020203" pitchFamily="34" charset="0"/>
              </a:rPr>
              <a:t/>
            </a:r>
            <a:br>
              <a:rPr lang="en-IN" sz="3200" dirty="0">
                <a:effectLst/>
                <a:latin typeface="Calibri" panose="020F0502020204030204" pitchFamily="34" charset="0"/>
                <a:ea typeface="Times New Roman" panose="02020603050405020304" pitchFamily="18" charset="0"/>
                <a:cs typeface="Shruti" panose="020B0502040204020203" pitchFamily="34" charset="0"/>
              </a:rPr>
            </a:br>
            <a:endParaRPr lang="en-IN" sz="3200" dirty="0"/>
          </a:p>
        </p:txBody>
      </p:sp>
      <p:sp>
        <p:nvSpPr>
          <p:cNvPr id="5" name="Content Placeholder 4">
            <a:extLst>
              <a:ext uri="{FF2B5EF4-FFF2-40B4-BE49-F238E27FC236}">
                <a16:creationId xmlns="" xmlns:a16="http://schemas.microsoft.com/office/drawing/2014/main" id="{BAD8421F-C38A-43AA-AF59-0735916848FF}"/>
              </a:ext>
            </a:extLst>
          </p:cNvPr>
          <p:cNvSpPr>
            <a:spLocks noGrp="1"/>
          </p:cNvSpPr>
          <p:nvPr>
            <p:ph idx="1"/>
          </p:nvPr>
        </p:nvSpPr>
        <p:spPr>
          <a:xfrm>
            <a:off x="1295401" y="3008242"/>
            <a:ext cx="9601196" cy="2867625"/>
          </a:xfrm>
        </p:spPr>
        <p:txBody>
          <a:bodyPr/>
          <a:lstStyle/>
          <a:p>
            <a:pPr marL="342900" marR="0" lvl="0" indent="-342900">
              <a:lnSpc>
                <a:spcPct val="107000"/>
              </a:lnSpc>
              <a:spcBef>
                <a:spcPts val="0"/>
              </a:spcBef>
              <a:spcAft>
                <a:spcPts val="800"/>
              </a:spcAft>
              <a:buFont typeface="+mj-lt"/>
              <a:buAutoNum type="arabicPeriod"/>
              <a:tabLst>
                <a:tab pos="228600" algn="l"/>
              </a:tabLst>
            </a:pPr>
            <a:r>
              <a:rPr lang="en-IN" sz="1800" dirty="0">
                <a:effectLst/>
                <a:latin typeface="Calibri" panose="020F0502020204030204" pitchFamily="34" charset="0"/>
                <a:ea typeface="Times New Roman" panose="02020603050405020304" pitchFamily="18" charset="0"/>
                <a:cs typeface="Shruti" panose="020B0502040204020203" pitchFamily="34" charset="0"/>
              </a:rPr>
              <a:t>USER</a:t>
            </a:r>
          </a:p>
          <a:p>
            <a:pPr marL="342900" marR="0" lvl="0" indent="-342900">
              <a:lnSpc>
                <a:spcPct val="107000"/>
              </a:lnSpc>
              <a:spcBef>
                <a:spcPts val="0"/>
              </a:spcBef>
              <a:spcAft>
                <a:spcPts val="800"/>
              </a:spcAft>
              <a:buFont typeface="+mj-lt"/>
              <a:buAutoNum type="arabicPeriod"/>
              <a:tabLst>
                <a:tab pos="228600" algn="l"/>
              </a:tabLst>
            </a:pPr>
            <a:r>
              <a:rPr lang="en-IN" sz="1800" dirty="0">
                <a:effectLst/>
                <a:latin typeface="Calibri" panose="020F0502020204030204" pitchFamily="34" charset="0"/>
                <a:ea typeface="Times New Roman" panose="02020603050405020304" pitchFamily="18" charset="0"/>
                <a:cs typeface="Shruti" panose="020B0502040204020203" pitchFamily="34" charset="0"/>
              </a:rPr>
              <a:t>CUSTOMER</a:t>
            </a:r>
          </a:p>
          <a:p>
            <a:pPr marL="342900" marR="0" lvl="0" indent="-342900">
              <a:lnSpc>
                <a:spcPct val="107000"/>
              </a:lnSpc>
              <a:spcBef>
                <a:spcPts val="0"/>
              </a:spcBef>
              <a:spcAft>
                <a:spcPts val="800"/>
              </a:spcAft>
              <a:buFont typeface="+mj-lt"/>
              <a:buAutoNum type="arabicPeriod"/>
              <a:tabLst>
                <a:tab pos="228600" algn="l"/>
              </a:tabLst>
            </a:pPr>
            <a:r>
              <a:rPr lang="en-IN" sz="1800" dirty="0">
                <a:effectLst/>
                <a:latin typeface="Calibri" panose="020F0502020204030204" pitchFamily="34" charset="0"/>
                <a:ea typeface="Times New Roman" panose="02020603050405020304" pitchFamily="18" charset="0"/>
                <a:cs typeface="Shruti" panose="020B0502040204020203" pitchFamily="34" charset="0"/>
              </a:rPr>
              <a:t>PRODUCT</a:t>
            </a:r>
          </a:p>
          <a:p>
            <a:pPr marL="342900" indent="-342900">
              <a:lnSpc>
                <a:spcPct val="107000"/>
              </a:lnSpc>
              <a:spcBef>
                <a:spcPts val="0"/>
              </a:spcBef>
              <a:spcAft>
                <a:spcPts val="800"/>
              </a:spcAft>
              <a:buFont typeface="+mj-lt"/>
              <a:buAutoNum type="arabicPeriod"/>
              <a:tabLst>
                <a:tab pos="228600" algn="l"/>
              </a:tabLst>
            </a:pPr>
            <a:r>
              <a:rPr lang="en-IN" sz="1800" dirty="0">
                <a:effectLst/>
                <a:latin typeface="Calibri" panose="020F0502020204030204" pitchFamily="34" charset="0"/>
                <a:ea typeface="Times New Roman" panose="02020603050405020304" pitchFamily="18" charset="0"/>
                <a:cs typeface="Shruti" panose="020B0502040204020203" pitchFamily="34" charset="0"/>
              </a:rPr>
              <a:t>CART</a:t>
            </a:r>
          </a:p>
          <a:p>
            <a:pPr marL="342900" marR="0" lvl="0" indent="-342900">
              <a:lnSpc>
                <a:spcPct val="107000"/>
              </a:lnSpc>
              <a:spcBef>
                <a:spcPts val="0"/>
              </a:spcBef>
              <a:spcAft>
                <a:spcPts val="800"/>
              </a:spcAft>
              <a:buFont typeface="+mj-lt"/>
              <a:buAutoNum type="arabicPeriod"/>
              <a:tabLst>
                <a:tab pos="228600" algn="l"/>
              </a:tabLst>
            </a:pPr>
            <a:r>
              <a:rPr lang="en-IN" sz="1800" dirty="0">
                <a:effectLst/>
                <a:latin typeface="Calibri" panose="020F0502020204030204" pitchFamily="34" charset="0"/>
                <a:ea typeface="Times New Roman" panose="02020603050405020304" pitchFamily="18" charset="0"/>
                <a:cs typeface="Shruti" panose="020B0502040204020203" pitchFamily="34" charset="0"/>
              </a:rPr>
              <a:t>ORDER PLACED</a:t>
            </a:r>
          </a:p>
          <a:p>
            <a:pPr marL="0" indent="0">
              <a:buNone/>
            </a:pPr>
            <a:endParaRPr lang="en-IN" dirty="0"/>
          </a:p>
        </p:txBody>
      </p:sp>
    </p:spTree>
    <p:extLst>
      <p:ext uri="{BB962C8B-B14F-4D97-AF65-F5344CB8AC3E}">
        <p14:creationId xmlns:p14="http://schemas.microsoft.com/office/powerpoint/2010/main" val="4030391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1D9A49-CF35-44D1-B608-EF74C46DE0A8}"/>
              </a:ext>
            </a:extLst>
          </p:cNvPr>
          <p:cNvSpPr>
            <a:spLocks noGrp="1"/>
          </p:cNvSpPr>
          <p:nvPr>
            <p:ph type="title"/>
          </p:nvPr>
        </p:nvSpPr>
        <p:spPr>
          <a:xfrm>
            <a:off x="1295402" y="982132"/>
            <a:ext cx="9601196" cy="1510747"/>
          </a:xfrm>
        </p:spPr>
        <p:txBody>
          <a:bodyPr>
            <a:normAutofit/>
          </a:bodyPr>
          <a:lstStyle/>
          <a:p>
            <a:pPr marL="0" marR="0" algn="l">
              <a:lnSpc>
                <a:spcPct val="110000"/>
              </a:lnSpc>
              <a:spcBef>
                <a:spcPts val="0"/>
              </a:spcBef>
              <a:spcAft>
                <a:spcPts val="600"/>
              </a:spcAft>
            </a:pPr>
            <a:r>
              <a:rPr lang="en-IN" sz="2000" dirty="0">
                <a:effectLst/>
                <a:latin typeface="Calibri" panose="020F0502020204030204" pitchFamily="34" charset="0"/>
                <a:ea typeface="Times New Roman" panose="02020603050405020304" pitchFamily="18" charset="0"/>
                <a:cs typeface="Shruti" panose="020B0502040204020203" pitchFamily="34" charset="0"/>
              </a:rPr>
              <a:t>TABLE NAME: USER</a:t>
            </a:r>
            <a:br>
              <a:rPr lang="en-IN" sz="2000" dirty="0">
                <a:effectLst/>
                <a:latin typeface="Calibri" panose="020F0502020204030204" pitchFamily="34" charset="0"/>
                <a:ea typeface="Times New Roman" panose="02020603050405020304" pitchFamily="18" charset="0"/>
                <a:cs typeface="Shruti" panose="020B0502040204020203" pitchFamily="34" charset="0"/>
              </a:rPr>
            </a:br>
            <a:r>
              <a:rPr lang="en-IN" sz="2000" dirty="0">
                <a:effectLst/>
                <a:latin typeface="Calibri" panose="020F0502020204030204" pitchFamily="34" charset="0"/>
                <a:ea typeface="Times New Roman" panose="02020603050405020304" pitchFamily="18" charset="0"/>
                <a:cs typeface="Shruti" panose="020B0502040204020203" pitchFamily="34" charset="0"/>
              </a:rPr>
              <a:t>DESCRIPTION: Table gives details of users</a:t>
            </a:r>
            <a:br>
              <a:rPr lang="en-IN" sz="2000" dirty="0">
                <a:effectLst/>
                <a:latin typeface="Calibri" panose="020F0502020204030204" pitchFamily="34" charset="0"/>
                <a:ea typeface="Times New Roman" panose="02020603050405020304" pitchFamily="18" charset="0"/>
                <a:cs typeface="Shruti" panose="020B0502040204020203" pitchFamily="34" charset="0"/>
              </a:rPr>
            </a:br>
            <a:r>
              <a:rPr lang="en-IN" sz="2000" dirty="0">
                <a:effectLst/>
                <a:latin typeface="Calibri" panose="020F0502020204030204" pitchFamily="34" charset="0"/>
                <a:ea typeface="Times New Roman" panose="02020603050405020304" pitchFamily="18" charset="0"/>
                <a:cs typeface="Shruti" panose="020B0502040204020203" pitchFamily="34" charset="0"/>
              </a:rPr>
              <a:t>PRIMARY KEY: USER_ID</a:t>
            </a:r>
            <a:endParaRPr lang="en-IN" dirty="0"/>
          </a:p>
        </p:txBody>
      </p:sp>
      <p:graphicFrame>
        <p:nvGraphicFramePr>
          <p:cNvPr id="4" name="Content Placeholder 3">
            <a:extLst>
              <a:ext uri="{FF2B5EF4-FFF2-40B4-BE49-F238E27FC236}">
                <a16:creationId xmlns="" xmlns:a16="http://schemas.microsoft.com/office/drawing/2014/main" id="{3972415E-6D89-489B-8D01-6943A0E46A79}"/>
              </a:ext>
            </a:extLst>
          </p:cNvPr>
          <p:cNvGraphicFramePr>
            <a:graphicFrameLocks noGrp="1"/>
          </p:cNvGraphicFramePr>
          <p:nvPr>
            <p:ph idx="1"/>
            <p:extLst>
              <p:ext uri="{D42A27DB-BD31-4B8C-83A1-F6EECF244321}">
                <p14:modId xmlns:p14="http://schemas.microsoft.com/office/powerpoint/2010/main" val="1626255015"/>
              </p:ext>
            </p:extLst>
          </p:nvPr>
        </p:nvGraphicFramePr>
        <p:xfrm>
          <a:off x="1696278" y="2903696"/>
          <a:ext cx="8799444" cy="2463431"/>
        </p:xfrm>
        <a:graphic>
          <a:graphicData uri="http://schemas.openxmlformats.org/drawingml/2006/table">
            <a:tbl>
              <a:tblPr firstRow="1" firstCol="1" bandRow="1">
                <a:tableStyleId>{5C22544A-7EE6-4342-B048-85BDC9FD1C3A}</a:tableStyleId>
              </a:tblPr>
              <a:tblGrid>
                <a:gridCol w="742650">
                  <a:extLst>
                    <a:ext uri="{9D8B030D-6E8A-4147-A177-3AD203B41FA5}">
                      <a16:colId xmlns="" xmlns:a16="http://schemas.microsoft.com/office/drawing/2014/main" val="3453257134"/>
                    </a:ext>
                  </a:extLst>
                </a:gridCol>
                <a:gridCol w="1467944">
                  <a:extLst>
                    <a:ext uri="{9D8B030D-6E8A-4147-A177-3AD203B41FA5}">
                      <a16:colId xmlns="" xmlns:a16="http://schemas.microsoft.com/office/drawing/2014/main" val="490307922"/>
                    </a:ext>
                  </a:extLst>
                </a:gridCol>
                <a:gridCol w="1885399">
                  <a:extLst>
                    <a:ext uri="{9D8B030D-6E8A-4147-A177-3AD203B41FA5}">
                      <a16:colId xmlns="" xmlns:a16="http://schemas.microsoft.com/office/drawing/2014/main" val="2780504911"/>
                    </a:ext>
                  </a:extLst>
                </a:gridCol>
                <a:gridCol w="1733764">
                  <a:extLst>
                    <a:ext uri="{9D8B030D-6E8A-4147-A177-3AD203B41FA5}">
                      <a16:colId xmlns="" xmlns:a16="http://schemas.microsoft.com/office/drawing/2014/main" val="1539674326"/>
                    </a:ext>
                  </a:extLst>
                </a:gridCol>
                <a:gridCol w="2969687">
                  <a:extLst>
                    <a:ext uri="{9D8B030D-6E8A-4147-A177-3AD203B41FA5}">
                      <a16:colId xmlns="" xmlns:a16="http://schemas.microsoft.com/office/drawing/2014/main" val="3269147340"/>
                    </a:ext>
                  </a:extLst>
                </a:gridCol>
              </a:tblGrid>
              <a:tr h="321763">
                <a:tc gridSpan="5">
                  <a:txBody>
                    <a:bodyPr/>
                    <a:lstStyle/>
                    <a:p>
                      <a:pPr marL="0" marR="0" algn="l">
                        <a:lnSpc>
                          <a:spcPct val="110000"/>
                        </a:lnSpc>
                        <a:spcBef>
                          <a:spcPts val="0"/>
                        </a:spcBef>
                        <a:spcAft>
                          <a:spcPts val="600"/>
                        </a:spcAft>
                      </a:pPr>
                      <a:r>
                        <a:rPr lang="en-IN" sz="1400" u="sng">
                          <a:effectLst/>
                        </a:rPr>
                        <a:t>1.USER</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3183323976"/>
                  </a:ext>
                </a:extLst>
              </a:tr>
              <a:tr h="306874">
                <a:tc>
                  <a:txBody>
                    <a:bodyPr/>
                    <a:lstStyle/>
                    <a:p>
                      <a:pPr marL="0" marR="0" algn="l">
                        <a:lnSpc>
                          <a:spcPct val="110000"/>
                        </a:lnSpc>
                        <a:spcBef>
                          <a:spcPts val="0"/>
                        </a:spcBef>
                        <a:spcAft>
                          <a:spcPts val="600"/>
                        </a:spcAft>
                      </a:pPr>
                      <a:r>
                        <a:rPr lang="en-IN" sz="1400">
                          <a:effectLst/>
                        </a:rPr>
                        <a:t>NO</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FIELD_NAME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DATA TYPE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CONSTRAINTS</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DESCRIPTION</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1808559513"/>
                  </a:ext>
                </a:extLst>
              </a:tr>
              <a:tr h="305799">
                <a:tc>
                  <a:txBody>
                    <a:bodyPr/>
                    <a:lstStyle/>
                    <a:p>
                      <a:pPr marL="0" marR="0" algn="l">
                        <a:lnSpc>
                          <a:spcPct val="110000"/>
                        </a:lnSpc>
                        <a:spcBef>
                          <a:spcPts val="0"/>
                        </a:spcBef>
                        <a:spcAft>
                          <a:spcPts val="600"/>
                        </a:spcAft>
                      </a:pPr>
                      <a:r>
                        <a:rPr lang="en-IN" sz="1400">
                          <a:effectLst/>
                        </a:rPr>
                        <a:t>1</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USER_ID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 </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PK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IT CONTAINS UNIQUE VALUE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2233985890"/>
                  </a:ext>
                </a:extLst>
              </a:tr>
              <a:tr h="305799">
                <a:tc>
                  <a:txBody>
                    <a:bodyPr/>
                    <a:lstStyle/>
                    <a:p>
                      <a:pPr marL="0" marR="0" algn="l">
                        <a:lnSpc>
                          <a:spcPct val="110000"/>
                        </a:lnSpc>
                        <a:spcBef>
                          <a:spcPts val="0"/>
                        </a:spcBef>
                        <a:spcAft>
                          <a:spcPts val="600"/>
                        </a:spcAft>
                      </a:pPr>
                      <a:r>
                        <a:rPr lang="en-IN" sz="1400">
                          <a:effectLst/>
                        </a:rPr>
                        <a:t>2</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USER_NAME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VARCHAR (150)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STORE THE USER 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1958281173"/>
                  </a:ext>
                </a:extLst>
              </a:tr>
              <a:tr h="305799">
                <a:tc>
                  <a:txBody>
                    <a:bodyPr/>
                    <a:lstStyle/>
                    <a:p>
                      <a:pPr marL="0" marR="0" algn="l">
                        <a:lnSpc>
                          <a:spcPct val="110000"/>
                        </a:lnSpc>
                        <a:spcBef>
                          <a:spcPts val="0"/>
                        </a:spcBef>
                        <a:spcAft>
                          <a:spcPts val="600"/>
                        </a:spcAft>
                      </a:pPr>
                      <a:r>
                        <a:rPr lang="en-IN" sz="1400">
                          <a:effectLst/>
                        </a:rPr>
                        <a:t>3</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FIRST_NAME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VARCHAR (150)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STORE THE FIRST 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437448900"/>
                  </a:ext>
                </a:extLst>
              </a:tr>
              <a:tr h="305799">
                <a:tc>
                  <a:txBody>
                    <a:bodyPr/>
                    <a:lstStyle/>
                    <a:p>
                      <a:pPr marL="0" marR="0" algn="l">
                        <a:lnSpc>
                          <a:spcPct val="110000"/>
                        </a:lnSpc>
                        <a:spcBef>
                          <a:spcPts val="0"/>
                        </a:spcBef>
                        <a:spcAft>
                          <a:spcPts val="600"/>
                        </a:spcAft>
                      </a:pPr>
                      <a:r>
                        <a:rPr lang="en-IN" sz="1400">
                          <a:effectLst/>
                        </a:rPr>
                        <a:t>4</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LAST_NAME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VARCHAR (150)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STORE THE LAST 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4102512638"/>
                  </a:ext>
                </a:extLst>
              </a:tr>
              <a:tr h="305799">
                <a:tc>
                  <a:txBody>
                    <a:bodyPr/>
                    <a:lstStyle/>
                    <a:p>
                      <a:pPr marL="0" marR="0" algn="l">
                        <a:lnSpc>
                          <a:spcPct val="110000"/>
                        </a:lnSpc>
                        <a:spcBef>
                          <a:spcPts val="0"/>
                        </a:spcBef>
                        <a:spcAft>
                          <a:spcPts val="600"/>
                        </a:spcAft>
                      </a:pPr>
                      <a:r>
                        <a:rPr lang="en-IN" sz="1400">
                          <a:effectLst/>
                        </a:rPr>
                        <a:t>5</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EMAIL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VARCHAR (150)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US" sz="1400" dirty="0">
                          <a:effectLst/>
                          <a:latin typeface="Calibri" panose="020F0502020204030204" pitchFamily="34" charset="0"/>
                          <a:ea typeface="Times New Roman" panose="02020603050405020304" pitchFamily="18" charset="0"/>
                          <a:cs typeface="Shruti" panose="020B0502040204020203" pitchFamily="34" charset="0"/>
                        </a:rPr>
                        <a:t>U</a:t>
                      </a:r>
                      <a:r>
                        <a:rPr lang="en-IN" sz="1400" dirty="0">
                          <a:effectLst/>
                          <a:latin typeface="Calibri" panose="020F0502020204030204" pitchFamily="34" charset="0"/>
                          <a:ea typeface="Times New Roman" panose="02020603050405020304" pitchFamily="18" charset="0"/>
                          <a:cs typeface="Shruti" panose="020B0502040204020203" pitchFamily="34" charset="0"/>
                        </a:rPr>
                        <a:t>NIQUE</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STORE THE EMAIL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1278823789"/>
                  </a:ext>
                </a:extLst>
              </a:tr>
              <a:tr h="305799">
                <a:tc>
                  <a:txBody>
                    <a:bodyPr/>
                    <a:lstStyle/>
                    <a:p>
                      <a:pPr marL="0" marR="0" algn="l">
                        <a:lnSpc>
                          <a:spcPct val="110000"/>
                        </a:lnSpc>
                        <a:spcBef>
                          <a:spcPts val="0"/>
                        </a:spcBef>
                        <a:spcAft>
                          <a:spcPts val="600"/>
                        </a:spcAft>
                      </a:pPr>
                      <a:r>
                        <a:rPr lang="en-IN" sz="1400">
                          <a:effectLst/>
                        </a:rPr>
                        <a:t>6</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PASSWORD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VARCHAR (150)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dirty="0">
                          <a:effectLst/>
                        </a:rPr>
                        <a:t>STORE THE PASSWORD</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3915378591"/>
                  </a:ext>
                </a:extLst>
              </a:tr>
            </a:tbl>
          </a:graphicData>
        </a:graphic>
      </p:graphicFrame>
    </p:spTree>
    <p:extLst>
      <p:ext uri="{BB962C8B-B14F-4D97-AF65-F5344CB8AC3E}">
        <p14:creationId xmlns:p14="http://schemas.microsoft.com/office/powerpoint/2010/main" val="3744485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59BFEB-EB3F-488E-B28A-19B51FFAD3D9}"/>
              </a:ext>
            </a:extLst>
          </p:cNvPr>
          <p:cNvSpPr>
            <a:spLocks noGrp="1"/>
          </p:cNvSpPr>
          <p:nvPr>
            <p:ph type="title"/>
          </p:nvPr>
        </p:nvSpPr>
        <p:spPr/>
        <p:txBody>
          <a:bodyPr>
            <a:noAutofit/>
          </a:bodyPr>
          <a:lstStyle/>
          <a:p>
            <a:pPr marL="0" marR="0" algn="l">
              <a:lnSpc>
                <a:spcPct val="110000"/>
              </a:lnSpc>
              <a:spcBef>
                <a:spcPts val="0"/>
              </a:spcBef>
              <a:spcAft>
                <a:spcPts val="600"/>
              </a:spcAft>
            </a:pPr>
            <a:r>
              <a:rPr lang="en-IN" sz="1800" dirty="0">
                <a:effectLst/>
                <a:latin typeface="Calibri" panose="020F0502020204030204" pitchFamily="34" charset="0"/>
                <a:ea typeface="Times New Roman" panose="02020603050405020304" pitchFamily="18" charset="0"/>
                <a:cs typeface="Shruti" panose="020B0502040204020203" pitchFamily="34" charset="0"/>
              </a:rPr>
              <a:t>TABLE NAME: CUSTOMER</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DESCRIPTION: Table gives details of customers</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PRIMARY KEY: CUST_ID</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FOREIGN KEY: USER_ID</a:t>
            </a:r>
            <a:endParaRPr lang="en-IN" sz="1800" dirty="0"/>
          </a:p>
        </p:txBody>
      </p:sp>
      <p:graphicFrame>
        <p:nvGraphicFramePr>
          <p:cNvPr id="4" name="Content Placeholder 3">
            <a:extLst>
              <a:ext uri="{FF2B5EF4-FFF2-40B4-BE49-F238E27FC236}">
                <a16:creationId xmlns="" xmlns:a16="http://schemas.microsoft.com/office/drawing/2014/main" id="{5B8FB874-7B8D-492F-A41C-6DF186CF976B}"/>
              </a:ext>
            </a:extLst>
          </p:cNvPr>
          <p:cNvGraphicFramePr>
            <a:graphicFrameLocks noGrp="1"/>
          </p:cNvGraphicFramePr>
          <p:nvPr>
            <p:ph idx="1"/>
            <p:extLst>
              <p:ext uri="{D42A27DB-BD31-4B8C-83A1-F6EECF244321}">
                <p14:modId xmlns:p14="http://schemas.microsoft.com/office/powerpoint/2010/main" val="3170412612"/>
              </p:ext>
            </p:extLst>
          </p:nvPr>
        </p:nvGraphicFramePr>
        <p:xfrm>
          <a:off x="1295401" y="2637184"/>
          <a:ext cx="9601195" cy="3238691"/>
        </p:xfrm>
        <a:graphic>
          <a:graphicData uri="http://schemas.openxmlformats.org/drawingml/2006/table">
            <a:tbl>
              <a:tblPr firstRow="1" firstCol="1" bandRow="1">
                <a:tableStyleId>{5C22544A-7EE6-4342-B048-85BDC9FD1C3A}</a:tableStyleId>
              </a:tblPr>
              <a:tblGrid>
                <a:gridCol w="861983">
                  <a:extLst>
                    <a:ext uri="{9D8B030D-6E8A-4147-A177-3AD203B41FA5}">
                      <a16:colId xmlns="" xmlns:a16="http://schemas.microsoft.com/office/drawing/2014/main" val="1313024754"/>
                    </a:ext>
                  </a:extLst>
                </a:gridCol>
                <a:gridCol w="1854627">
                  <a:extLst>
                    <a:ext uri="{9D8B030D-6E8A-4147-A177-3AD203B41FA5}">
                      <a16:colId xmlns="" xmlns:a16="http://schemas.microsoft.com/office/drawing/2014/main" val="3176154977"/>
                    </a:ext>
                  </a:extLst>
                </a:gridCol>
                <a:gridCol w="1943927">
                  <a:extLst>
                    <a:ext uri="{9D8B030D-6E8A-4147-A177-3AD203B41FA5}">
                      <a16:colId xmlns="" xmlns:a16="http://schemas.microsoft.com/office/drawing/2014/main" val="2084506138"/>
                    </a:ext>
                  </a:extLst>
                </a:gridCol>
                <a:gridCol w="1996567">
                  <a:extLst>
                    <a:ext uri="{9D8B030D-6E8A-4147-A177-3AD203B41FA5}">
                      <a16:colId xmlns="" xmlns:a16="http://schemas.microsoft.com/office/drawing/2014/main" val="3999902512"/>
                    </a:ext>
                  </a:extLst>
                </a:gridCol>
                <a:gridCol w="2944091">
                  <a:extLst>
                    <a:ext uri="{9D8B030D-6E8A-4147-A177-3AD203B41FA5}">
                      <a16:colId xmlns="" xmlns:a16="http://schemas.microsoft.com/office/drawing/2014/main" val="434654344"/>
                    </a:ext>
                  </a:extLst>
                </a:gridCol>
              </a:tblGrid>
              <a:tr h="394655">
                <a:tc gridSpan="5">
                  <a:txBody>
                    <a:bodyPr/>
                    <a:lstStyle/>
                    <a:p>
                      <a:pPr marL="0" marR="0">
                        <a:lnSpc>
                          <a:spcPct val="110000"/>
                        </a:lnSpc>
                        <a:spcBef>
                          <a:spcPts val="0"/>
                        </a:spcBef>
                        <a:spcAft>
                          <a:spcPts val="600"/>
                        </a:spcAft>
                      </a:pPr>
                      <a:r>
                        <a:rPr lang="en-IN" sz="1400" u="sng">
                          <a:effectLst/>
                        </a:rPr>
                        <a:t>2.CUSTOMER</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593459847"/>
                  </a:ext>
                </a:extLst>
              </a:tr>
              <a:tr h="376300">
                <a:tc>
                  <a:txBody>
                    <a:bodyPr/>
                    <a:lstStyle/>
                    <a:p>
                      <a:pPr marL="0" marR="0">
                        <a:lnSpc>
                          <a:spcPct val="110000"/>
                        </a:lnSpc>
                        <a:spcBef>
                          <a:spcPts val="0"/>
                        </a:spcBef>
                        <a:spcAft>
                          <a:spcPts val="600"/>
                        </a:spcAft>
                      </a:pPr>
                      <a:r>
                        <a:rPr lang="en-IN" sz="1400">
                          <a:effectLst/>
                        </a:rPr>
                        <a:t>NO</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FIELD_NAME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DATA TYPE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CONSTRAINTS</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DESCRIPTION</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1852622931"/>
                  </a:ext>
                </a:extLst>
              </a:tr>
              <a:tr h="308467">
                <a:tc>
                  <a:txBody>
                    <a:bodyPr/>
                    <a:lstStyle/>
                    <a:p>
                      <a:pPr marL="0" marR="0">
                        <a:lnSpc>
                          <a:spcPct val="110000"/>
                        </a:lnSpc>
                        <a:spcBef>
                          <a:spcPts val="0"/>
                        </a:spcBef>
                        <a:spcAft>
                          <a:spcPts val="600"/>
                        </a:spcAft>
                      </a:pPr>
                      <a:r>
                        <a:rPr lang="en-IN" sz="1400">
                          <a:effectLst/>
                        </a:rPr>
                        <a:t>1</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CUST_ID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INT </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PK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IT CONTAINS UNIQUE VALUE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2325721863"/>
                  </a:ext>
                </a:extLst>
              </a:tr>
              <a:tr h="308467">
                <a:tc>
                  <a:txBody>
                    <a:bodyPr/>
                    <a:lstStyle/>
                    <a:p>
                      <a:pPr marL="0" marR="0">
                        <a:lnSpc>
                          <a:spcPct val="110000"/>
                        </a:lnSpc>
                        <a:spcBef>
                          <a:spcPts val="0"/>
                        </a:spcBef>
                        <a:spcAft>
                          <a:spcPts val="600"/>
                        </a:spcAft>
                      </a:pPr>
                      <a:r>
                        <a:rPr lang="en-IN" sz="1400">
                          <a:effectLst/>
                        </a:rPr>
                        <a:t>2</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CUST_NAME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VARCHAR (100)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STORE THE USER 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1130001127"/>
                  </a:ext>
                </a:extLst>
              </a:tr>
              <a:tr h="308467">
                <a:tc>
                  <a:txBody>
                    <a:bodyPr/>
                    <a:lstStyle/>
                    <a:p>
                      <a:pPr marL="0" marR="0">
                        <a:lnSpc>
                          <a:spcPct val="110000"/>
                        </a:lnSpc>
                        <a:spcBef>
                          <a:spcPts val="0"/>
                        </a:spcBef>
                        <a:spcAft>
                          <a:spcPts val="600"/>
                        </a:spcAft>
                      </a:pPr>
                      <a:r>
                        <a:rPr lang="en-IN" sz="1400">
                          <a:effectLst/>
                        </a:rPr>
                        <a:t>3</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ADDRESS1</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VARCHAR (200)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STORE THE ADDRESS</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3728058288"/>
                  </a:ext>
                </a:extLst>
              </a:tr>
              <a:tr h="308467">
                <a:tc>
                  <a:txBody>
                    <a:bodyPr/>
                    <a:lstStyle/>
                    <a:p>
                      <a:pPr marL="0" marR="0">
                        <a:lnSpc>
                          <a:spcPct val="110000"/>
                        </a:lnSpc>
                        <a:spcBef>
                          <a:spcPts val="0"/>
                        </a:spcBef>
                        <a:spcAft>
                          <a:spcPts val="600"/>
                        </a:spcAft>
                      </a:pPr>
                      <a:r>
                        <a:rPr lang="en-IN" sz="1400">
                          <a:effectLst/>
                        </a:rPr>
                        <a:t>4</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ADDRESS2</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VARCHAR (200)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STORE THE ADDRESS</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1627181084"/>
                  </a:ext>
                </a:extLst>
              </a:tr>
              <a:tr h="308467">
                <a:tc>
                  <a:txBody>
                    <a:bodyPr/>
                    <a:lstStyle/>
                    <a:p>
                      <a:pPr marL="0" marR="0">
                        <a:lnSpc>
                          <a:spcPct val="110000"/>
                        </a:lnSpc>
                        <a:spcBef>
                          <a:spcPts val="0"/>
                        </a:spcBef>
                        <a:spcAft>
                          <a:spcPts val="600"/>
                        </a:spcAft>
                      </a:pPr>
                      <a:r>
                        <a:rPr lang="en-IN" sz="1400">
                          <a:effectLst/>
                        </a:rPr>
                        <a:t>5</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CITY</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VARCHAR (50) </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STORE THE CITY</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1090674646"/>
                  </a:ext>
                </a:extLst>
              </a:tr>
              <a:tr h="308467">
                <a:tc>
                  <a:txBody>
                    <a:bodyPr/>
                    <a:lstStyle/>
                    <a:p>
                      <a:pPr marL="0" marR="0">
                        <a:lnSpc>
                          <a:spcPct val="110000"/>
                        </a:lnSpc>
                        <a:spcBef>
                          <a:spcPts val="0"/>
                        </a:spcBef>
                        <a:spcAft>
                          <a:spcPts val="600"/>
                        </a:spcAft>
                      </a:pPr>
                      <a:r>
                        <a:rPr lang="en-IN" sz="1400">
                          <a:effectLst/>
                        </a:rPr>
                        <a:t>6</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ZIP CODE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STORE THE ZIPCODE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3784833210"/>
                  </a:ext>
                </a:extLst>
              </a:tr>
              <a:tr h="308467">
                <a:tc>
                  <a:txBody>
                    <a:bodyPr/>
                    <a:lstStyle/>
                    <a:p>
                      <a:pPr marL="0" marR="0">
                        <a:lnSpc>
                          <a:spcPct val="110000"/>
                        </a:lnSpc>
                        <a:spcBef>
                          <a:spcPts val="0"/>
                        </a:spcBef>
                        <a:spcAft>
                          <a:spcPts val="600"/>
                        </a:spcAft>
                      </a:pPr>
                      <a:r>
                        <a:rPr lang="en-IN" sz="1400">
                          <a:effectLst/>
                        </a:rPr>
                        <a:t>7</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STATE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VARCHAR (50)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STORE THE STATE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656334271"/>
                  </a:ext>
                </a:extLst>
              </a:tr>
              <a:tr h="308467">
                <a:tc>
                  <a:txBody>
                    <a:bodyPr/>
                    <a:lstStyle/>
                    <a:p>
                      <a:pPr marL="0" marR="0">
                        <a:lnSpc>
                          <a:spcPct val="110000"/>
                        </a:lnSpc>
                        <a:spcBef>
                          <a:spcPts val="0"/>
                        </a:spcBef>
                        <a:spcAft>
                          <a:spcPts val="600"/>
                        </a:spcAft>
                      </a:pPr>
                      <a:r>
                        <a:rPr lang="en-IN" sz="1400">
                          <a:effectLst/>
                        </a:rPr>
                        <a:t>8</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USER_ID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a:effectLst/>
                        </a:rPr>
                        <a:t>FK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nSpc>
                          <a:spcPct val="110000"/>
                        </a:lnSpc>
                        <a:spcBef>
                          <a:spcPts val="0"/>
                        </a:spcBef>
                        <a:spcAft>
                          <a:spcPts val="600"/>
                        </a:spcAft>
                      </a:pPr>
                      <a:r>
                        <a:rPr lang="en-IN" sz="1400" dirty="0">
                          <a:effectLst/>
                        </a:rPr>
                        <a:t>STORE THE USER ID</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3322514965"/>
                  </a:ext>
                </a:extLst>
              </a:tr>
            </a:tbl>
          </a:graphicData>
        </a:graphic>
      </p:graphicFrame>
    </p:spTree>
    <p:extLst>
      <p:ext uri="{BB962C8B-B14F-4D97-AF65-F5344CB8AC3E}">
        <p14:creationId xmlns:p14="http://schemas.microsoft.com/office/powerpoint/2010/main" val="2419123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3C9B2A-686B-4D8B-B215-B4432749811B}"/>
              </a:ext>
            </a:extLst>
          </p:cNvPr>
          <p:cNvSpPr>
            <a:spLocks noGrp="1"/>
          </p:cNvSpPr>
          <p:nvPr>
            <p:ph type="title"/>
          </p:nvPr>
        </p:nvSpPr>
        <p:spPr/>
        <p:txBody>
          <a:bodyPr>
            <a:normAutofit/>
          </a:bodyPr>
          <a:lstStyle/>
          <a:p>
            <a:pPr marL="0" marR="0" algn="l">
              <a:lnSpc>
                <a:spcPct val="110000"/>
              </a:lnSpc>
              <a:spcBef>
                <a:spcPts val="0"/>
              </a:spcBef>
              <a:spcAft>
                <a:spcPts val="600"/>
              </a:spcAft>
            </a:pPr>
            <a:r>
              <a:rPr lang="en-IN" sz="1800" dirty="0">
                <a:effectLst/>
                <a:latin typeface="Calibri" panose="020F0502020204030204" pitchFamily="34" charset="0"/>
                <a:ea typeface="Times New Roman" panose="02020603050405020304" pitchFamily="18" charset="0"/>
                <a:cs typeface="Shruti" panose="020B0502040204020203" pitchFamily="34" charset="0"/>
              </a:rPr>
              <a:t>TABLE NAME: PRODUCT</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DESCRIPTION: Table gives details of products</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PRIMARY KEY: PRO_ID</a:t>
            </a:r>
            <a:endParaRPr lang="en-IN" sz="1800" dirty="0"/>
          </a:p>
        </p:txBody>
      </p:sp>
      <p:graphicFrame>
        <p:nvGraphicFramePr>
          <p:cNvPr id="4" name="Content Placeholder 3">
            <a:extLst>
              <a:ext uri="{FF2B5EF4-FFF2-40B4-BE49-F238E27FC236}">
                <a16:creationId xmlns="" xmlns:a16="http://schemas.microsoft.com/office/drawing/2014/main" id="{4964F4BA-9EBB-423F-B9FE-C525F09809FD}"/>
              </a:ext>
            </a:extLst>
          </p:cNvPr>
          <p:cNvGraphicFramePr>
            <a:graphicFrameLocks noGrp="1"/>
          </p:cNvGraphicFramePr>
          <p:nvPr>
            <p:ph idx="1"/>
            <p:extLst>
              <p:ext uri="{D42A27DB-BD31-4B8C-83A1-F6EECF244321}">
                <p14:modId xmlns:p14="http://schemas.microsoft.com/office/powerpoint/2010/main" val="3202309703"/>
              </p:ext>
            </p:extLst>
          </p:nvPr>
        </p:nvGraphicFramePr>
        <p:xfrm>
          <a:off x="1295402" y="2505185"/>
          <a:ext cx="9372598" cy="3416182"/>
        </p:xfrm>
        <a:graphic>
          <a:graphicData uri="http://schemas.openxmlformats.org/drawingml/2006/table">
            <a:tbl>
              <a:tblPr firstRow="1" firstCol="1" bandRow="1">
                <a:tableStyleId>{5C22544A-7EE6-4342-B048-85BDC9FD1C3A}</a:tableStyleId>
              </a:tblPr>
              <a:tblGrid>
                <a:gridCol w="439124">
                  <a:extLst>
                    <a:ext uri="{9D8B030D-6E8A-4147-A177-3AD203B41FA5}">
                      <a16:colId xmlns="" xmlns:a16="http://schemas.microsoft.com/office/drawing/2014/main" val="978963061"/>
                    </a:ext>
                  </a:extLst>
                </a:gridCol>
                <a:gridCol w="1808564">
                  <a:extLst>
                    <a:ext uri="{9D8B030D-6E8A-4147-A177-3AD203B41FA5}">
                      <a16:colId xmlns="" xmlns:a16="http://schemas.microsoft.com/office/drawing/2014/main" val="3194309872"/>
                    </a:ext>
                  </a:extLst>
                </a:gridCol>
                <a:gridCol w="1936136">
                  <a:extLst>
                    <a:ext uri="{9D8B030D-6E8A-4147-A177-3AD203B41FA5}">
                      <a16:colId xmlns="" xmlns:a16="http://schemas.microsoft.com/office/drawing/2014/main" val="3019287852"/>
                    </a:ext>
                  </a:extLst>
                </a:gridCol>
                <a:gridCol w="1772116">
                  <a:extLst>
                    <a:ext uri="{9D8B030D-6E8A-4147-A177-3AD203B41FA5}">
                      <a16:colId xmlns="" xmlns:a16="http://schemas.microsoft.com/office/drawing/2014/main" val="428348889"/>
                    </a:ext>
                  </a:extLst>
                </a:gridCol>
                <a:gridCol w="3416658">
                  <a:extLst>
                    <a:ext uri="{9D8B030D-6E8A-4147-A177-3AD203B41FA5}">
                      <a16:colId xmlns="" xmlns:a16="http://schemas.microsoft.com/office/drawing/2014/main" val="3651902444"/>
                    </a:ext>
                  </a:extLst>
                </a:gridCol>
              </a:tblGrid>
              <a:tr h="394423">
                <a:tc gridSpan="5">
                  <a:txBody>
                    <a:bodyPr/>
                    <a:lstStyle/>
                    <a:p>
                      <a:pPr marL="0" marR="0">
                        <a:lnSpc>
                          <a:spcPct val="110000"/>
                        </a:lnSpc>
                        <a:spcBef>
                          <a:spcPts val="0"/>
                        </a:spcBef>
                        <a:spcAft>
                          <a:spcPts val="600"/>
                        </a:spcAft>
                      </a:pPr>
                      <a:r>
                        <a:rPr lang="en-IN" sz="1400" u="sng">
                          <a:effectLst/>
                        </a:rPr>
                        <a:t>3.PRODUCT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2620161169"/>
                  </a:ext>
                </a:extLst>
              </a:tr>
              <a:tr h="450586">
                <a:tc>
                  <a:txBody>
                    <a:bodyPr/>
                    <a:lstStyle/>
                    <a:p>
                      <a:pPr marL="0" marR="0">
                        <a:lnSpc>
                          <a:spcPct val="110000"/>
                        </a:lnSpc>
                        <a:spcBef>
                          <a:spcPts val="0"/>
                        </a:spcBef>
                        <a:spcAft>
                          <a:spcPts val="600"/>
                        </a:spcAft>
                      </a:pPr>
                      <a:r>
                        <a:rPr lang="en-IN" sz="1400">
                          <a:effectLst/>
                        </a:rPr>
                        <a:t>NO</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FIELD_NAME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DATA TYPE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CONSTRAINTS</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DESCRIPTION</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extLst>
                  <a:ext uri="{0D108BD9-81ED-4DB2-BD59-A6C34878D82A}">
                    <a16:rowId xmlns="" xmlns:a16="http://schemas.microsoft.com/office/drawing/2014/main" val="4035353165"/>
                  </a:ext>
                </a:extLst>
              </a:tr>
              <a:tr h="224221">
                <a:tc>
                  <a:txBody>
                    <a:bodyPr/>
                    <a:lstStyle/>
                    <a:p>
                      <a:pPr marL="0" marR="0">
                        <a:lnSpc>
                          <a:spcPct val="110000"/>
                        </a:lnSpc>
                        <a:spcBef>
                          <a:spcPts val="0"/>
                        </a:spcBef>
                        <a:spcAft>
                          <a:spcPts val="600"/>
                        </a:spcAft>
                      </a:pPr>
                      <a:r>
                        <a:rPr lang="en-IN" sz="1400">
                          <a:effectLst/>
                        </a:rPr>
                        <a:t>1</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PRO_ID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INT </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PK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IT CONTAINS UNIQUE VALUE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extLst>
                  <a:ext uri="{0D108BD9-81ED-4DB2-BD59-A6C34878D82A}">
                    <a16:rowId xmlns="" xmlns:a16="http://schemas.microsoft.com/office/drawing/2014/main" val="4093276441"/>
                  </a:ext>
                </a:extLst>
              </a:tr>
              <a:tr h="224221">
                <a:tc>
                  <a:txBody>
                    <a:bodyPr/>
                    <a:lstStyle/>
                    <a:p>
                      <a:pPr marL="0" marR="0">
                        <a:lnSpc>
                          <a:spcPct val="110000"/>
                        </a:lnSpc>
                        <a:spcBef>
                          <a:spcPts val="0"/>
                        </a:spcBef>
                        <a:spcAft>
                          <a:spcPts val="600"/>
                        </a:spcAft>
                      </a:pPr>
                      <a:r>
                        <a:rPr lang="en-IN" sz="1400">
                          <a:effectLst/>
                        </a:rPr>
                        <a:t>2</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TITLE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VARCHAR (100) </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STORE THE PRODUCT TITLE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extLst>
                  <a:ext uri="{0D108BD9-81ED-4DB2-BD59-A6C34878D82A}">
                    <a16:rowId xmlns="" xmlns:a16="http://schemas.microsoft.com/office/drawing/2014/main" val="2018529043"/>
                  </a:ext>
                </a:extLst>
              </a:tr>
              <a:tr h="224221">
                <a:tc>
                  <a:txBody>
                    <a:bodyPr/>
                    <a:lstStyle/>
                    <a:p>
                      <a:pPr marL="0" marR="0">
                        <a:lnSpc>
                          <a:spcPct val="110000"/>
                        </a:lnSpc>
                        <a:spcBef>
                          <a:spcPts val="0"/>
                        </a:spcBef>
                        <a:spcAft>
                          <a:spcPts val="600"/>
                        </a:spcAft>
                      </a:pPr>
                      <a:r>
                        <a:rPr lang="en-IN" sz="1400">
                          <a:effectLst/>
                        </a:rPr>
                        <a:t>3</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SELLING_PRICE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FLOAT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a:lnSpc>
                          <a:spcPct val="110000"/>
                        </a:lnSpc>
                      </a:pPr>
                      <a:endParaRPr lang="en-IN" sz="1000">
                        <a:effectLst/>
                        <a:latin typeface="Calibri" panose="020F0502020204030204" pitchFamily="34"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STORE THE SELLING PRICE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extLst>
                  <a:ext uri="{0D108BD9-81ED-4DB2-BD59-A6C34878D82A}">
                    <a16:rowId xmlns="" xmlns:a16="http://schemas.microsoft.com/office/drawing/2014/main" val="2229792634"/>
                  </a:ext>
                </a:extLst>
              </a:tr>
              <a:tr h="450586">
                <a:tc>
                  <a:txBody>
                    <a:bodyPr/>
                    <a:lstStyle/>
                    <a:p>
                      <a:pPr marL="0" marR="0">
                        <a:lnSpc>
                          <a:spcPct val="110000"/>
                        </a:lnSpc>
                        <a:spcBef>
                          <a:spcPts val="0"/>
                        </a:spcBef>
                        <a:spcAft>
                          <a:spcPts val="600"/>
                        </a:spcAft>
                      </a:pPr>
                      <a:r>
                        <a:rPr lang="en-IN" sz="1400">
                          <a:effectLst/>
                        </a:rPr>
                        <a:t>4</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DISCOUNT_PRICE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FLOAT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a:lnSpc>
                          <a:spcPct val="110000"/>
                        </a:lnSpc>
                      </a:pPr>
                      <a:endParaRPr lang="en-IN" sz="1000">
                        <a:effectLst/>
                        <a:latin typeface="Calibri" panose="020F0502020204030204" pitchFamily="34"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STORE THE DISCOUNT PRICE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extLst>
                  <a:ext uri="{0D108BD9-81ED-4DB2-BD59-A6C34878D82A}">
                    <a16:rowId xmlns="" xmlns:a16="http://schemas.microsoft.com/office/drawing/2014/main" val="92959984"/>
                  </a:ext>
                </a:extLst>
              </a:tr>
              <a:tr h="450586">
                <a:tc>
                  <a:txBody>
                    <a:bodyPr/>
                    <a:lstStyle/>
                    <a:p>
                      <a:pPr marL="0" marR="0">
                        <a:lnSpc>
                          <a:spcPct val="110000"/>
                        </a:lnSpc>
                        <a:spcBef>
                          <a:spcPts val="0"/>
                        </a:spcBef>
                        <a:spcAft>
                          <a:spcPts val="600"/>
                        </a:spcAft>
                      </a:pPr>
                      <a:r>
                        <a:rPr lang="en-IN" sz="1400">
                          <a:effectLst/>
                        </a:rPr>
                        <a:t>5</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DESCRIPTION</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TEXT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STORE THE PRODUCT DESCRIPTION</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extLst>
                  <a:ext uri="{0D108BD9-81ED-4DB2-BD59-A6C34878D82A}">
                    <a16:rowId xmlns="" xmlns:a16="http://schemas.microsoft.com/office/drawing/2014/main" val="3375898643"/>
                  </a:ext>
                </a:extLst>
              </a:tr>
              <a:tr h="224221">
                <a:tc>
                  <a:txBody>
                    <a:bodyPr/>
                    <a:lstStyle/>
                    <a:p>
                      <a:pPr marL="0" marR="0">
                        <a:lnSpc>
                          <a:spcPct val="110000"/>
                        </a:lnSpc>
                        <a:spcBef>
                          <a:spcPts val="0"/>
                        </a:spcBef>
                        <a:spcAft>
                          <a:spcPts val="600"/>
                        </a:spcAft>
                      </a:pPr>
                      <a:r>
                        <a:rPr lang="en-IN" sz="1400">
                          <a:effectLst/>
                        </a:rPr>
                        <a:t>6</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BRAND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VARCHAR (100)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STORE THE BRAND 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extLst>
                  <a:ext uri="{0D108BD9-81ED-4DB2-BD59-A6C34878D82A}">
                    <a16:rowId xmlns="" xmlns:a16="http://schemas.microsoft.com/office/drawing/2014/main" val="3885031710"/>
                  </a:ext>
                </a:extLst>
              </a:tr>
              <a:tr h="224221">
                <a:tc>
                  <a:txBody>
                    <a:bodyPr/>
                    <a:lstStyle/>
                    <a:p>
                      <a:pPr marL="0" marR="0">
                        <a:lnSpc>
                          <a:spcPct val="110000"/>
                        </a:lnSpc>
                        <a:spcBef>
                          <a:spcPts val="0"/>
                        </a:spcBef>
                        <a:spcAft>
                          <a:spcPts val="600"/>
                        </a:spcAft>
                      </a:pPr>
                      <a:r>
                        <a:rPr lang="en-IN" sz="1400">
                          <a:effectLst/>
                        </a:rPr>
                        <a:t>7</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CATEGORY</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VARCHAR (2)</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STORE THE CATEGORY</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extLst>
                  <a:ext uri="{0D108BD9-81ED-4DB2-BD59-A6C34878D82A}">
                    <a16:rowId xmlns="" xmlns:a16="http://schemas.microsoft.com/office/drawing/2014/main" val="2294622873"/>
                  </a:ext>
                </a:extLst>
              </a:tr>
              <a:tr h="450586">
                <a:tc>
                  <a:txBody>
                    <a:bodyPr/>
                    <a:lstStyle/>
                    <a:p>
                      <a:pPr marL="0" marR="0">
                        <a:lnSpc>
                          <a:spcPct val="110000"/>
                        </a:lnSpc>
                        <a:spcBef>
                          <a:spcPts val="0"/>
                        </a:spcBef>
                        <a:spcAft>
                          <a:spcPts val="600"/>
                        </a:spcAft>
                      </a:pPr>
                      <a:r>
                        <a:rPr lang="en-IN" sz="1400">
                          <a:effectLst/>
                        </a:rPr>
                        <a:t>8</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PRODUCT_IMAGE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VARCHAR (100)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tc>
                  <a:txBody>
                    <a:bodyPr/>
                    <a:lstStyle/>
                    <a:p>
                      <a:pPr marL="0" marR="0">
                        <a:lnSpc>
                          <a:spcPct val="110000"/>
                        </a:lnSpc>
                        <a:spcBef>
                          <a:spcPts val="0"/>
                        </a:spcBef>
                        <a:spcAft>
                          <a:spcPts val="600"/>
                        </a:spcAft>
                      </a:pPr>
                      <a:r>
                        <a:rPr lang="en-IN" sz="1400" dirty="0">
                          <a:effectLst/>
                        </a:rPr>
                        <a:t>STORE THE PRODUCT IMAGE</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1246" marR="61246" marT="9187" marB="0" anchor="b"/>
                </a:tc>
                <a:extLst>
                  <a:ext uri="{0D108BD9-81ED-4DB2-BD59-A6C34878D82A}">
                    <a16:rowId xmlns="" xmlns:a16="http://schemas.microsoft.com/office/drawing/2014/main" val="538735687"/>
                  </a:ext>
                </a:extLst>
              </a:tr>
            </a:tbl>
          </a:graphicData>
        </a:graphic>
      </p:graphicFrame>
    </p:spTree>
    <p:extLst>
      <p:ext uri="{BB962C8B-B14F-4D97-AF65-F5344CB8AC3E}">
        <p14:creationId xmlns:p14="http://schemas.microsoft.com/office/powerpoint/2010/main" val="15113182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1BE7F3-946F-49D5-80FC-A7D68ADD036C}"/>
              </a:ext>
            </a:extLst>
          </p:cNvPr>
          <p:cNvSpPr>
            <a:spLocks noGrp="1"/>
          </p:cNvSpPr>
          <p:nvPr>
            <p:ph type="title"/>
          </p:nvPr>
        </p:nvSpPr>
        <p:spPr/>
        <p:txBody>
          <a:bodyPr>
            <a:normAutofit/>
          </a:bodyPr>
          <a:lstStyle/>
          <a:p>
            <a:pPr marL="0" marR="0" algn="l">
              <a:lnSpc>
                <a:spcPct val="110000"/>
              </a:lnSpc>
              <a:spcBef>
                <a:spcPts val="0"/>
              </a:spcBef>
              <a:spcAft>
                <a:spcPts val="600"/>
              </a:spcAft>
            </a:pPr>
            <a:r>
              <a:rPr lang="en-IN" sz="1800" dirty="0">
                <a:effectLst/>
                <a:latin typeface="Calibri" panose="020F0502020204030204" pitchFamily="34" charset="0"/>
                <a:ea typeface="Times New Roman" panose="02020603050405020304" pitchFamily="18" charset="0"/>
                <a:cs typeface="Shruti" panose="020B0502040204020203" pitchFamily="34" charset="0"/>
              </a:rPr>
              <a:t>TABLE NAME: CART</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DESCRIPTION: Table gives details of cart</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FOREIGN KEY: USER_ID, PRO_ID</a:t>
            </a:r>
            <a:endParaRPr lang="en-IN" sz="1800" dirty="0"/>
          </a:p>
        </p:txBody>
      </p:sp>
      <p:graphicFrame>
        <p:nvGraphicFramePr>
          <p:cNvPr id="4" name="Content Placeholder 3">
            <a:extLst>
              <a:ext uri="{FF2B5EF4-FFF2-40B4-BE49-F238E27FC236}">
                <a16:creationId xmlns="" xmlns:a16="http://schemas.microsoft.com/office/drawing/2014/main" id="{434D45FB-E672-47D0-9374-5BE1F876FA91}"/>
              </a:ext>
            </a:extLst>
          </p:cNvPr>
          <p:cNvGraphicFramePr>
            <a:graphicFrameLocks noGrp="1"/>
          </p:cNvGraphicFramePr>
          <p:nvPr>
            <p:ph idx="1"/>
            <p:extLst>
              <p:ext uri="{D42A27DB-BD31-4B8C-83A1-F6EECF244321}">
                <p14:modId xmlns:p14="http://schemas.microsoft.com/office/powerpoint/2010/main" val="4212353161"/>
              </p:ext>
            </p:extLst>
          </p:nvPr>
        </p:nvGraphicFramePr>
        <p:xfrm>
          <a:off x="1020417" y="2889006"/>
          <a:ext cx="10039047" cy="2390515"/>
        </p:xfrm>
        <a:graphic>
          <a:graphicData uri="http://schemas.openxmlformats.org/drawingml/2006/table">
            <a:tbl>
              <a:tblPr firstRow="1" firstCol="1" bandRow="1">
                <a:tableStyleId>{5C22544A-7EE6-4342-B048-85BDC9FD1C3A}</a:tableStyleId>
              </a:tblPr>
              <a:tblGrid>
                <a:gridCol w="433388">
                  <a:extLst>
                    <a:ext uri="{9D8B030D-6E8A-4147-A177-3AD203B41FA5}">
                      <a16:colId xmlns="" xmlns:a16="http://schemas.microsoft.com/office/drawing/2014/main" val="2329321136"/>
                    </a:ext>
                  </a:extLst>
                </a:gridCol>
                <a:gridCol w="2452408">
                  <a:extLst>
                    <a:ext uri="{9D8B030D-6E8A-4147-A177-3AD203B41FA5}">
                      <a16:colId xmlns="" xmlns:a16="http://schemas.microsoft.com/office/drawing/2014/main" val="1286773060"/>
                    </a:ext>
                  </a:extLst>
                </a:gridCol>
                <a:gridCol w="1904055">
                  <a:extLst>
                    <a:ext uri="{9D8B030D-6E8A-4147-A177-3AD203B41FA5}">
                      <a16:colId xmlns="" xmlns:a16="http://schemas.microsoft.com/office/drawing/2014/main" val="2974248252"/>
                    </a:ext>
                  </a:extLst>
                </a:gridCol>
                <a:gridCol w="1920183">
                  <a:extLst>
                    <a:ext uri="{9D8B030D-6E8A-4147-A177-3AD203B41FA5}">
                      <a16:colId xmlns="" xmlns:a16="http://schemas.microsoft.com/office/drawing/2014/main" val="3788791876"/>
                    </a:ext>
                  </a:extLst>
                </a:gridCol>
                <a:gridCol w="3329013">
                  <a:extLst>
                    <a:ext uri="{9D8B030D-6E8A-4147-A177-3AD203B41FA5}">
                      <a16:colId xmlns="" xmlns:a16="http://schemas.microsoft.com/office/drawing/2014/main" val="2097107603"/>
                    </a:ext>
                  </a:extLst>
                </a:gridCol>
              </a:tblGrid>
              <a:tr h="486240">
                <a:tc gridSpan="5">
                  <a:txBody>
                    <a:bodyPr/>
                    <a:lstStyle/>
                    <a:p>
                      <a:pPr marL="0" marR="0" algn="l">
                        <a:lnSpc>
                          <a:spcPct val="110000"/>
                        </a:lnSpc>
                        <a:spcBef>
                          <a:spcPts val="0"/>
                        </a:spcBef>
                        <a:spcAft>
                          <a:spcPts val="600"/>
                        </a:spcAft>
                      </a:pPr>
                      <a:r>
                        <a:rPr lang="en-IN" sz="1400" u="sng" dirty="0">
                          <a:effectLst/>
                        </a:rPr>
                        <a:t>4.CART</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3013450491"/>
                  </a:ext>
                </a:extLst>
              </a:tr>
              <a:tr h="380855">
                <a:tc>
                  <a:txBody>
                    <a:bodyPr/>
                    <a:lstStyle/>
                    <a:p>
                      <a:pPr marL="0" marR="0" algn="l">
                        <a:lnSpc>
                          <a:spcPct val="110000"/>
                        </a:lnSpc>
                        <a:spcBef>
                          <a:spcPts val="0"/>
                        </a:spcBef>
                        <a:spcAft>
                          <a:spcPts val="600"/>
                        </a:spcAft>
                      </a:pPr>
                      <a:r>
                        <a:rPr lang="en-IN" sz="1400">
                          <a:effectLst/>
                        </a:rPr>
                        <a:t>NO</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dirty="0">
                          <a:effectLst/>
                        </a:rPr>
                        <a:t>FIELD_NAME</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DATA TYPE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CONSTRAINTS</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DESCRIPTION</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2618576762"/>
                  </a:ext>
                </a:extLst>
              </a:tr>
              <a:tr h="380855">
                <a:tc>
                  <a:txBody>
                    <a:bodyPr/>
                    <a:lstStyle/>
                    <a:p>
                      <a:pPr marL="0" marR="0" algn="l">
                        <a:lnSpc>
                          <a:spcPct val="110000"/>
                        </a:lnSpc>
                        <a:spcBef>
                          <a:spcPts val="0"/>
                        </a:spcBef>
                        <a:spcAft>
                          <a:spcPts val="600"/>
                        </a:spcAft>
                      </a:pPr>
                      <a:r>
                        <a:rPr lang="en-IN" sz="1400">
                          <a:effectLst/>
                        </a:rPr>
                        <a:t>1</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STORE CART 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370589363"/>
                  </a:ext>
                </a:extLst>
              </a:tr>
              <a:tr h="380855">
                <a:tc>
                  <a:txBody>
                    <a:bodyPr/>
                    <a:lstStyle/>
                    <a:p>
                      <a:pPr marL="0" marR="0" algn="l">
                        <a:lnSpc>
                          <a:spcPct val="110000"/>
                        </a:lnSpc>
                        <a:spcBef>
                          <a:spcPts val="0"/>
                        </a:spcBef>
                        <a:spcAft>
                          <a:spcPts val="600"/>
                        </a:spcAft>
                      </a:pPr>
                      <a:r>
                        <a:rPr lang="en-IN" sz="1400">
                          <a:effectLst/>
                        </a:rPr>
                        <a:t>2</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USER_ID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FK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REFERENCES TO USER</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2080250476"/>
                  </a:ext>
                </a:extLst>
              </a:tr>
              <a:tr h="380855">
                <a:tc>
                  <a:txBody>
                    <a:bodyPr/>
                    <a:lstStyle/>
                    <a:p>
                      <a:pPr marL="0" marR="0" algn="l">
                        <a:lnSpc>
                          <a:spcPct val="110000"/>
                        </a:lnSpc>
                        <a:spcBef>
                          <a:spcPts val="0"/>
                        </a:spcBef>
                        <a:spcAft>
                          <a:spcPts val="600"/>
                        </a:spcAft>
                      </a:pPr>
                      <a:r>
                        <a:rPr lang="en-IN" sz="1400">
                          <a:effectLst/>
                        </a:rPr>
                        <a:t>3</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PRO_ID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FK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REFERENCES TO PRODUCT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67449056"/>
                  </a:ext>
                </a:extLst>
              </a:tr>
              <a:tr h="380855">
                <a:tc>
                  <a:txBody>
                    <a:bodyPr/>
                    <a:lstStyle/>
                    <a:p>
                      <a:pPr marL="0" marR="0" algn="l">
                        <a:lnSpc>
                          <a:spcPct val="110000"/>
                        </a:lnSpc>
                        <a:spcBef>
                          <a:spcPts val="0"/>
                        </a:spcBef>
                        <a:spcAft>
                          <a:spcPts val="600"/>
                        </a:spcAft>
                      </a:pPr>
                      <a:r>
                        <a:rPr lang="en-IN" sz="1400">
                          <a:effectLst/>
                        </a:rPr>
                        <a:t>4</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QUANTITY</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dirty="0">
                          <a:effectLst/>
                        </a:rPr>
                        <a:t>STORE THE QUANTITY</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2397573984"/>
                  </a:ext>
                </a:extLst>
              </a:tr>
            </a:tbl>
          </a:graphicData>
        </a:graphic>
      </p:graphicFrame>
    </p:spTree>
    <p:extLst>
      <p:ext uri="{BB962C8B-B14F-4D97-AF65-F5344CB8AC3E}">
        <p14:creationId xmlns:p14="http://schemas.microsoft.com/office/powerpoint/2010/main" val="12984970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AF192A-A032-4062-82C4-41FF4F737A90}"/>
              </a:ext>
            </a:extLst>
          </p:cNvPr>
          <p:cNvSpPr>
            <a:spLocks noGrp="1"/>
          </p:cNvSpPr>
          <p:nvPr>
            <p:ph type="title"/>
          </p:nvPr>
        </p:nvSpPr>
        <p:spPr/>
        <p:txBody>
          <a:bodyPr>
            <a:normAutofit/>
          </a:bodyPr>
          <a:lstStyle/>
          <a:p>
            <a:pPr algn="l">
              <a:lnSpc>
                <a:spcPct val="110000"/>
              </a:lnSpc>
              <a:spcBef>
                <a:spcPts val="0"/>
              </a:spcBef>
              <a:spcAft>
                <a:spcPts val="600"/>
              </a:spcAft>
            </a:pPr>
            <a:r>
              <a:rPr lang="en-IN" sz="1800" dirty="0">
                <a:effectLst/>
                <a:latin typeface="Calibri" panose="020F0502020204030204" pitchFamily="34" charset="0"/>
                <a:ea typeface="Times New Roman" panose="02020603050405020304" pitchFamily="18" charset="0"/>
                <a:cs typeface="Shruti" panose="020B0502040204020203" pitchFamily="34" charset="0"/>
              </a:rPr>
              <a:t>TABLE NAME: ORDER PLACED</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DESCRIPTION: Table gives details of order</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PRIMARY KEY: ORDER_ID</a:t>
            </a:r>
            <a:br>
              <a:rPr lang="en-IN" sz="1800" dirty="0">
                <a:effectLst/>
                <a:latin typeface="Calibri" panose="020F0502020204030204" pitchFamily="34" charset="0"/>
                <a:ea typeface="Times New Roman" panose="02020603050405020304" pitchFamily="18" charset="0"/>
                <a:cs typeface="Shruti" panose="020B0502040204020203" pitchFamily="34" charset="0"/>
              </a:rPr>
            </a:br>
            <a:r>
              <a:rPr lang="en-IN" sz="1800" dirty="0">
                <a:effectLst/>
                <a:latin typeface="Calibri" panose="020F0502020204030204" pitchFamily="34" charset="0"/>
                <a:ea typeface="Times New Roman" panose="02020603050405020304" pitchFamily="18" charset="0"/>
                <a:cs typeface="Shruti" panose="020B0502040204020203" pitchFamily="34" charset="0"/>
              </a:rPr>
              <a:t>FOREIGN KEY: USER_ID, CUST_ID, PRO_ID</a:t>
            </a:r>
            <a:endParaRPr lang="en-IN" sz="1800" dirty="0"/>
          </a:p>
        </p:txBody>
      </p:sp>
      <p:graphicFrame>
        <p:nvGraphicFramePr>
          <p:cNvPr id="4" name="Content Placeholder 3">
            <a:extLst>
              <a:ext uri="{FF2B5EF4-FFF2-40B4-BE49-F238E27FC236}">
                <a16:creationId xmlns="" xmlns:a16="http://schemas.microsoft.com/office/drawing/2014/main" id="{38390B93-1491-4713-9AAF-ECAF309EE82C}"/>
              </a:ext>
            </a:extLst>
          </p:cNvPr>
          <p:cNvGraphicFramePr>
            <a:graphicFrameLocks noGrp="1"/>
          </p:cNvGraphicFramePr>
          <p:nvPr>
            <p:ph idx="1"/>
            <p:extLst>
              <p:ext uri="{D42A27DB-BD31-4B8C-83A1-F6EECF244321}">
                <p14:modId xmlns:p14="http://schemas.microsoft.com/office/powerpoint/2010/main" val="4248758689"/>
              </p:ext>
            </p:extLst>
          </p:nvPr>
        </p:nvGraphicFramePr>
        <p:xfrm>
          <a:off x="1033670" y="3019296"/>
          <a:ext cx="10177669" cy="2856571"/>
        </p:xfrm>
        <a:graphic>
          <a:graphicData uri="http://schemas.openxmlformats.org/drawingml/2006/table">
            <a:tbl>
              <a:tblPr firstRow="1" firstCol="1" bandRow="1">
                <a:tableStyleId>{5C22544A-7EE6-4342-B048-85BDC9FD1C3A}</a:tableStyleId>
              </a:tblPr>
              <a:tblGrid>
                <a:gridCol w="546931">
                  <a:extLst>
                    <a:ext uri="{9D8B030D-6E8A-4147-A177-3AD203B41FA5}">
                      <a16:colId xmlns="" xmlns:a16="http://schemas.microsoft.com/office/drawing/2014/main" val="350636781"/>
                    </a:ext>
                  </a:extLst>
                </a:gridCol>
                <a:gridCol w="2458811">
                  <a:extLst>
                    <a:ext uri="{9D8B030D-6E8A-4147-A177-3AD203B41FA5}">
                      <a16:colId xmlns="" xmlns:a16="http://schemas.microsoft.com/office/drawing/2014/main" val="4059522915"/>
                    </a:ext>
                  </a:extLst>
                </a:gridCol>
                <a:gridCol w="1909026">
                  <a:extLst>
                    <a:ext uri="{9D8B030D-6E8A-4147-A177-3AD203B41FA5}">
                      <a16:colId xmlns="" xmlns:a16="http://schemas.microsoft.com/office/drawing/2014/main" val="546342600"/>
                    </a:ext>
                  </a:extLst>
                </a:gridCol>
                <a:gridCol w="1925197">
                  <a:extLst>
                    <a:ext uri="{9D8B030D-6E8A-4147-A177-3AD203B41FA5}">
                      <a16:colId xmlns="" xmlns:a16="http://schemas.microsoft.com/office/drawing/2014/main" val="3064331107"/>
                    </a:ext>
                  </a:extLst>
                </a:gridCol>
                <a:gridCol w="3337704">
                  <a:extLst>
                    <a:ext uri="{9D8B030D-6E8A-4147-A177-3AD203B41FA5}">
                      <a16:colId xmlns="" xmlns:a16="http://schemas.microsoft.com/office/drawing/2014/main" val="1383437602"/>
                    </a:ext>
                  </a:extLst>
                </a:gridCol>
              </a:tblGrid>
              <a:tr h="354890">
                <a:tc gridSpan="5">
                  <a:txBody>
                    <a:bodyPr/>
                    <a:lstStyle/>
                    <a:p>
                      <a:pPr marL="0" marR="0" algn="l">
                        <a:lnSpc>
                          <a:spcPct val="110000"/>
                        </a:lnSpc>
                        <a:spcBef>
                          <a:spcPts val="0"/>
                        </a:spcBef>
                        <a:spcAft>
                          <a:spcPts val="600"/>
                        </a:spcAft>
                      </a:pPr>
                      <a:r>
                        <a:rPr lang="en-IN" sz="1400" u="sng" dirty="0">
                          <a:effectLst/>
                        </a:rPr>
                        <a:t>5.ORDER PLACED</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1601588494"/>
                  </a:ext>
                </a:extLst>
              </a:tr>
              <a:tr h="277973">
                <a:tc>
                  <a:txBody>
                    <a:bodyPr/>
                    <a:lstStyle/>
                    <a:p>
                      <a:pPr marL="0" marR="0" algn="l">
                        <a:lnSpc>
                          <a:spcPct val="110000"/>
                        </a:lnSpc>
                        <a:spcBef>
                          <a:spcPts val="0"/>
                        </a:spcBef>
                        <a:spcAft>
                          <a:spcPts val="600"/>
                        </a:spcAft>
                      </a:pPr>
                      <a:r>
                        <a:rPr lang="en-IN" sz="1400">
                          <a:effectLst/>
                        </a:rPr>
                        <a:t>NO</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FIELD_NAME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DATA TYPE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CONSTRAINTS</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DESCRIPTION</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1396954580"/>
                  </a:ext>
                </a:extLst>
              </a:tr>
              <a:tr h="277973">
                <a:tc>
                  <a:txBody>
                    <a:bodyPr/>
                    <a:lstStyle/>
                    <a:p>
                      <a:pPr marL="0" marR="0" algn="l">
                        <a:lnSpc>
                          <a:spcPct val="110000"/>
                        </a:lnSpc>
                        <a:spcBef>
                          <a:spcPts val="0"/>
                        </a:spcBef>
                        <a:spcAft>
                          <a:spcPts val="600"/>
                        </a:spcAft>
                      </a:pPr>
                      <a:r>
                        <a:rPr lang="en-IN" sz="1400">
                          <a:effectLst/>
                        </a:rPr>
                        <a:t>1</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ORDER_ID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PK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IT CONTAINS UNIQUE VALUE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3314961298"/>
                  </a:ext>
                </a:extLst>
              </a:tr>
              <a:tr h="277973">
                <a:tc>
                  <a:txBody>
                    <a:bodyPr/>
                    <a:lstStyle/>
                    <a:p>
                      <a:pPr marL="0" marR="0" algn="l">
                        <a:lnSpc>
                          <a:spcPct val="110000"/>
                        </a:lnSpc>
                        <a:spcBef>
                          <a:spcPts val="0"/>
                        </a:spcBef>
                        <a:spcAft>
                          <a:spcPts val="600"/>
                        </a:spcAft>
                      </a:pPr>
                      <a:r>
                        <a:rPr lang="en-IN" sz="1400">
                          <a:effectLst/>
                        </a:rPr>
                        <a:t>2</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QUANTITY</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STORE THE QUANTITY</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386992491"/>
                  </a:ext>
                </a:extLst>
              </a:tr>
              <a:tr h="555870">
                <a:tc>
                  <a:txBody>
                    <a:bodyPr/>
                    <a:lstStyle/>
                    <a:p>
                      <a:pPr marL="0" marR="0" algn="l">
                        <a:lnSpc>
                          <a:spcPct val="110000"/>
                        </a:lnSpc>
                        <a:spcBef>
                          <a:spcPts val="0"/>
                        </a:spcBef>
                        <a:spcAft>
                          <a:spcPts val="600"/>
                        </a:spcAft>
                      </a:pPr>
                      <a:r>
                        <a:rPr lang="en-IN" sz="1400">
                          <a:effectLst/>
                        </a:rPr>
                        <a:t>3</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ORDER_DATE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DATETIME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IT DISPLAY THE DATE OF ORDERED PRODUCT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2996855360"/>
                  </a:ext>
                </a:extLst>
              </a:tr>
              <a:tr h="277973">
                <a:tc>
                  <a:txBody>
                    <a:bodyPr/>
                    <a:lstStyle/>
                    <a:p>
                      <a:pPr marL="0" marR="0" algn="l">
                        <a:lnSpc>
                          <a:spcPct val="110000"/>
                        </a:lnSpc>
                        <a:spcBef>
                          <a:spcPts val="0"/>
                        </a:spcBef>
                        <a:spcAft>
                          <a:spcPts val="600"/>
                        </a:spcAft>
                      </a:pPr>
                      <a:r>
                        <a:rPr lang="en-IN" sz="1400">
                          <a:effectLst/>
                        </a:rPr>
                        <a:t>4</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STATUS</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VARCHAR (50)</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NOT NULL</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STORE THE STATUS</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2496059050"/>
                  </a:ext>
                </a:extLst>
              </a:tr>
              <a:tr h="277973">
                <a:tc>
                  <a:txBody>
                    <a:bodyPr/>
                    <a:lstStyle/>
                    <a:p>
                      <a:pPr marL="0" marR="0" algn="l">
                        <a:lnSpc>
                          <a:spcPct val="110000"/>
                        </a:lnSpc>
                        <a:spcBef>
                          <a:spcPts val="0"/>
                        </a:spcBef>
                        <a:spcAft>
                          <a:spcPts val="600"/>
                        </a:spcAft>
                      </a:pPr>
                      <a:r>
                        <a:rPr lang="en-IN" sz="1400">
                          <a:effectLst/>
                        </a:rPr>
                        <a:t>5</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USER_ID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FK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REFERENCES TO USER</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3858660856"/>
                  </a:ext>
                </a:extLst>
              </a:tr>
              <a:tr h="277973">
                <a:tc>
                  <a:txBody>
                    <a:bodyPr/>
                    <a:lstStyle/>
                    <a:p>
                      <a:pPr marL="0" marR="0" algn="l">
                        <a:lnSpc>
                          <a:spcPct val="110000"/>
                        </a:lnSpc>
                        <a:spcBef>
                          <a:spcPts val="0"/>
                        </a:spcBef>
                        <a:spcAft>
                          <a:spcPts val="600"/>
                        </a:spcAft>
                      </a:pPr>
                      <a:r>
                        <a:rPr lang="en-IN" sz="1400">
                          <a:effectLst/>
                        </a:rPr>
                        <a:t>6</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CUST_ID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FK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REFERENCES TO CUSTOMER</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744037200"/>
                  </a:ext>
                </a:extLst>
              </a:tr>
              <a:tr h="277973">
                <a:tc>
                  <a:txBody>
                    <a:bodyPr/>
                    <a:lstStyle/>
                    <a:p>
                      <a:pPr marL="0" marR="0" algn="l">
                        <a:lnSpc>
                          <a:spcPct val="110000"/>
                        </a:lnSpc>
                        <a:spcBef>
                          <a:spcPts val="0"/>
                        </a:spcBef>
                        <a:spcAft>
                          <a:spcPts val="600"/>
                        </a:spcAft>
                      </a:pPr>
                      <a:r>
                        <a:rPr lang="en-IN" sz="1400">
                          <a:effectLst/>
                        </a:rPr>
                        <a:t>7</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PRO_ID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INT</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a:effectLst/>
                        </a:rPr>
                        <a:t>FK</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tc>
                  <a:txBody>
                    <a:bodyPr/>
                    <a:lstStyle/>
                    <a:p>
                      <a:pPr marL="0" marR="0" algn="l">
                        <a:lnSpc>
                          <a:spcPct val="110000"/>
                        </a:lnSpc>
                        <a:spcBef>
                          <a:spcPts val="0"/>
                        </a:spcBef>
                        <a:spcAft>
                          <a:spcPts val="600"/>
                        </a:spcAft>
                      </a:pPr>
                      <a:r>
                        <a:rPr lang="en-IN" sz="1400" dirty="0">
                          <a:effectLst/>
                        </a:rPr>
                        <a:t>REFERENCES TO PRODUCT</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3500" marR="63500" marT="9525" marB="0" anchor="b"/>
                </a:tc>
                <a:extLst>
                  <a:ext uri="{0D108BD9-81ED-4DB2-BD59-A6C34878D82A}">
                    <a16:rowId xmlns="" xmlns:a16="http://schemas.microsoft.com/office/drawing/2014/main" val="366102750"/>
                  </a:ext>
                </a:extLst>
              </a:tr>
            </a:tbl>
          </a:graphicData>
        </a:graphic>
      </p:graphicFrame>
    </p:spTree>
    <p:extLst>
      <p:ext uri="{BB962C8B-B14F-4D97-AF65-F5344CB8AC3E}">
        <p14:creationId xmlns:p14="http://schemas.microsoft.com/office/powerpoint/2010/main" val="27153302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 xmlns:a16="http://schemas.microsoft.com/office/drawing/2014/main" id="{59931B5C-5649-4FC2-A049-B11130E0978D}"/>
              </a:ext>
            </a:extLst>
          </p:cNvPr>
          <p:cNvSpPr>
            <a:spLocks noGrp="1"/>
          </p:cNvSpPr>
          <p:nvPr>
            <p:ph type="ctrTitle"/>
          </p:nvPr>
        </p:nvSpPr>
        <p:spPr>
          <a:xfrm>
            <a:off x="2688431" y="1914525"/>
            <a:ext cx="6815138" cy="1514475"/>
          </a:xfrm>
        </p:spPr>
        <p:txBody>
          <a:bodyPr/>
          <a:lstStyle/>
          <a:p>
            <a:r>
              <a:rPr lang="en-IN" sz="3200" b="1"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Development</a:t>
            </a:r>
            <a:endParaRPr lang="en-IN" sz="3200" dirty="0">
              <a:solidFill>
                <a:schemeClr val="tx1"/>
              </a:solidFill>
            </a:endParaRPr>
          </a:p>
        </p:txBody>
      </p:sp>
    </p:spTree>
    <p:extLst>
      <p:ext uri="{BB962C8B-B14F-4D97-AF65-F5344CB8AC3E}">
        <p14:creationId xmlns:p14="http://schemas.microsoft.com/office/powerpoint/2010/main" val="3909642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2DEA82-5489-4D32-A475-130C3F611F38}"/>
              </a:ext>
            </a:extLst>
          </p:cNvPr>
          <p:cNvSpPr>
            <a:spLocks noGrp="1"/>
          </p:cNvSpPr>
          <p:nvPr>
            <p:ph type="title"/>
          </p:nvPr>
        </p:nvSpPr>
        <p:spPr>
          <a:xfrm>
            <a:off x="1295401" y="1419454"/>
            <a:ext cx="9601196" cy="1303867"/>
          </a:xfrm>
        </p:spPr>
        <p:txBody>
          <a:bodyPr>
            <a:normAutofit/>
          </a:bodyPr>
          <a:lstStyle/>
          <a:p>
            <a:r>
              <a:rPr lang="en-IN" sz="2400" b="1" dirty="0">
                <a:effectLst/>
                <a:latin typeface="Calibri" panose="020F0502020204030204" pitchFamily="34" charset="0"/>
                <a:ea typeface="Times New Roman" panose="02020603050405020304" pitchFamily="18" charset="0"/>
                <a:cs typeface="Shruti" panose="020B0502040204020203" pitchFamily="34" charset="0"/>
              </a:rPr>
              <a:t>Coding Standards:</a:t>
            </a:r>
            <a:endParaRPr lang="en-IN" sz="2400" dirty="0"/>
          </a:p>
        </p:txBody>
      </p:sp>
      <p:sp>
        <p:nvSpPr>
          <p:cNvPr id="4" name="Rectangle 1">
            <a:extLst>
              <a:ext uri="{FF2B5EF4-FFF2-40B4-BE49-F238E27FC236}">
                <a16:creationId xmlns="" xmlns:a16="http://schemas.microsoft.com/office/drawing/2014/main" id="{9B2B49B9-2D73-42B0-89AC-8CB1FED8D663}"/>
              </a:ext>
            </a:extLst>
          </p:cNvPr>
          <p:cNvSpPr>
            <a:spLocks noGrp="1" noChangeArrowheads="1"/>
          </p:cNvSpPr>
          <p:nvPr>
            <p:ph idx="1"/>
          </p:nvPr>
        </p:nvSpPr>
        <p:spPr bwMode="auto">
          <a:xfrm>
            <a:off x="1295401" y="2442844"/>
            <a:ext cx="960119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rgbClr val="292929"/>
                </a:solidFill>
                <a:effectLst/>
                <a:latin typeface="Calibri Light" panose="020F0302020204030204" pitchFamily="34" charset="0"/>
                <a:ea typeface="Times New Roman" panose="02020603050405020304" pitchFamily="18" charset="0"/>
                <a:cs typeface="Calibri Light" panose="020F0302020204030204" pitchFamily="34" charset="0"/>
              </a:rPr>
              <a:t>Naming Convention:</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Use meaningful names</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Function and variable names in </a:t>
            </a:r>
            <a:r>
              <a:rPr kumimoji="0" lang="en-US" altLang="en-US" sz="1600" b="0" i="0" u="none" strike="noStrike" cap="none" normalizeH="0" baseline="0" dirty="0" err="1">
                <a:ln>
                  <a:noFill/>
                </a:ln>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snake_case</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rgbClr val="292929"/>
                </a:solidFill>
                <a:effectLst/>
                <a:latin typeface="Georgia" panose="02040502050405020303" pitchFamily="18" charset="0"/>
                <a:ea typeface="Times New Roman" panose="02020603050405020304" pitchFamily="18" charset="0"/>
                <a:cs typeface="Shruti" panose="020B0502040204020203" pitchFamily="34" charset="0"/>
              </a:rPr>
              <a:t>Classname</a:t>
            </a: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Shruti" panose="020B0502040204020203" pitchFamily="34" charset="0"/>
              </a:rPr>
              <a:t> in </a:t>
            </a:r>
            <a:r>
              <a:rPr kumimoji="0" lang="en-US" altLang="en-US" sz="1600" b="0" i="0" u="none" strike="noStrike" cap="none" normalizeH="0" baseline="0" dirty="0" err="1">
                <a:ln>
                  <a:noFill/>
                </a:ln>
                <a:solidFill>
                  <a:srgbClr val="292929"/>
                </a:solidFill>
                <a:effectLst/>
                <a:latin typeface="Georgia" panose="02040502050405020303" pitchFamily="18" charset="0"/>
                <a:ea typeface="Times New Roman" panose="02020603050405020304" pitchFamily="18" charset="0"/>
                <a:cs typeface="Shruti" panose="020B0502040204020203" pitchFamily="34" charset="0"/>
              </a:rPr>
              <a:t>PascalCase</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rgbClr val="292929"/>
                </a:solidFill>
                <a:effectLst/>
                <a:latin typeface="Calibri Light" panose="020F0302020204030204" pitchFamily="34" charset="0"/>
                <a:ea typeface="Times New Roman" panose="02020603050405020304" pitchFamily="18" charset="0"/>
                <a:cs typeface="Calibri Light" panose="020F0302020204030204" pitchFamily="34" charset="0"/>
              </a:rPr>
              <a:t>Indentation/Space:</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Use 4 spaces for indentation.</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Maximum length of line should be less than 80 characters.</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Separate method definition inside class by one line.</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rgbClr val="292929"/>
                </a:solidFill>
                <a:effectLst/>
                <a:latin typeface="Calibri Light" panose="020F0302020204030204" pitchFamily="34" charset="0"/>
                <a:ea typeface="Times New Roman" panose="02020603050405020304" pitchFamily="18" charset="0"/>
                <a:cs typeface="Calibri Light" panose="020F0302020204030204" pitchFamily="34" charset="0"/>
              </a:rPr>
              <a:t>Imports:</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Import from Python standard library(1st)</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Import from core Django(2</a:t>
            </a:r>
            <a:r>
              <a:rPr kumimoji="0" lang="en-US" altLang="en-US" sz="1600" b="0" i="0" u="none" strike="noStrike" cap="none" normalizeH="0" baseline="3000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nd</a:t>
            </a: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Import from Django apps(3</a:t>
            </a:r>
            <a:r>
              <a:rPr kumimoji="0" lang="en-US" altLang="en-US" sz="1600" b="0" i="0" u="none" strike="noStrike" cap="none" normalizeH="0" baseline="3000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rd</a:t>
            </a: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rgbClr val="292929"/>
                </a:solidFill>
                <a:effectLst/>
                <a:latin typeface="Calibri Light" panose="020F0302020204030204" pitchFamily="34" charset="0"/>
                <a:ea typeface="Times New Roman" panose="02020603050405020304" pitchFamily="18" charset="0"/>
                <a:cs typeface="Calibri Light" panose="020F0302020204030204" pitchFamily="34" charset="0"/>
              </a:rPr>
              <a:t>Variables:</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Variable name start with the small letters and all word start with capital letters.</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Proper and related variable name.</a:t>
            </a:r>
            <a:endParaRPr kumimoji="0" lang="en-US" altLang="en-US"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172880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 xmlns:a16="http://schemas.microsoft.com/office/drawing/2014/main" id="{C509CDD5-99BF-46FC-8AFF-2E3BD4C45EB9}"/>
              </a:ext>
            </a:extLst>
          </p:cNvPr>
          <p:cNvSpPr>
            <a:spLocks noGrp="1" noChangeArrowheads="1"/>
          </p:cNvSpPr>
          <p:nvPr>
            <p:ph idx="1"/>
          </p:nvPr>
        </p:nvSpPr>
        <p:spPr bwMode="auto">
          <a:xfrm>
            <a:off x="1295400" y="2323575"/>
            <a:ext cx="1027374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rgbClr val="292929"/>
                </a:solidFill>
                <a:effectLst/>
                <a:latin typeface="Calibri Light" panose="020F0302020204030204" pitchFamily="34" charset="0"/>
                <a:ea typeface="Times New Roman" panose="02020603050405020304" pitchFamily="18" charset="0"/>
                <a:cs typeface="Calibri Light" panose="020F0302020204030204" pitchFamily="34" charset="0"/>
              </a:rPr>
              <a:t>Method:</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292929"/>
                </a:solidFill>
                <a:effectLst/>
                <a:latin typeface="Calibri Light" panose="020F0302020204030204" pitchFamily="34" charset="0"/>
                <a:ea typeface="Times New Roman" panose="02020603050405020304" pitchFamily="18" charset="0"/>
                <a:cs typeface="Calibri Light" panose="020F0302020204030204" pitchFamily="34" charset="0"/>
              </a:rPr>
              <a:t>To refer to a method name, use the simplest form possible.</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Write the method name with no parameters</a:t>
            </a:r>
            <a:r>
              <a:rPr kumimoji="0" lang="en-US" altLang="en-US" sz="1600" b="1"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Write the method name with argument labels.</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Write the full method name with argument labels and types.</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rgbClr val="292929"/>
                </a:solidFill>
                <a:effectLst/>
                <a:latin typeface="Calibri Light" panose="020F0302020204030204" pitchFamily="34" charset="0"/>
                <a:ea typeface="Times New Roman" panose="02020603050405020304" pitchFamily="18" charset="0"/>
                <a:cs typeface="Calibri Light" panose="020F0302020204030204" pitchFamily="34" charset="0"/>
              </a:rPr>
              <a:t>Class Prefix:</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First character of the all the word of the class name is capital.</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Class name prefix is related to their controller.</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Ex. For View class name is : </a:t>
            </a:r>
            <a:r>
              <a:rPr kumimoji="0" lang="en-US" altLang="en-US" sz="1600" b="0" i="0" u="none" strike="noStrike" cap="none" normalizeH="0" baseline="0" dirty="0" err="1">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ProductView</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92929"/>
                </a:solidFill>
                <a:effectLst/>
                <a:latin typeface="Georgia" panose="02040502050405020303" pitchFamily="18" charset="0"/>
                <a:ea typeface="Times New Roman" panose="02020603050405020304" pitchFamily="18" charset="0"/>
                <a:cs typeface="Calibri Light" panose="020F0302020204030204" pitchFamily="34" charset="0"/>
              </a:rPr>
              <a:t>	</a:t>
            </a:r>
            <a:r>
              <a:rPr kumimoji="0" lang="en-US" altLang="en-US" sz="1600" b="1" i="0" u="sng" strike="noStrike" cap="none" normalizeH="0" baseline="0" dirty="0">
                <a:ln>
                  <a:noFill/>
                </a:ln>
                <a:solidFill>
                  <a:srgbClr val="292929"/>
                </a:solidFill>
                <a:effectLst/>
                <a:latin typeface="Calibri Light" panose="020F0302020204030204" pitchFamily="34" charset="0"/>
                <a:ea typeface="Times New Roman" panose="02020603050405020304" pitchFamily="18" charset="0"/>
                <a:cs typeface="Calibri Light" panose="020F0302020204030204" pitchFamily="34" charset="0"/>
              </a:rPr>
              <a:t>Model Style :</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cs typeface="Shruti" panose="020B0502040204020203" pitchFamily="34" charset="0"/>
              </a:rPr>
              <a:t>- Field names should be all lowercase, using underscores instead of camelCase</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cs typeface="Shruti" panose="020B0502040204020203" pitchFamily="34" charset="0"/>
              </a:rPr>
              <a:t>- The</a:t>
            </a: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Shruti" panose="020B0502040204020203" pitchFamily="34" charset="0"/>
              </a:rPr>
              <a:t> </a:t>
            </a:r>
            <a:r>
              <a:rPr kumimoji="0" lang="en-US" altLang="en-US" sz="1600" b="0" i="0" u="none" strike="noStrike" cap="none" normalizeH="0" baseline="0" dirty="0">
                <a:ln>
                  <a:noFill/>
                </a:ln>
                <a:solidFill>
                  <a:srgbClr val="234F32"/>
                </a:solidFill>
                <a:effectLst/>
                <a:latin typeface="Georgia" panose="02040502050405020303" pitchFamily="18" charset="0"/>
                <a:ea typeface="Times New Roman" panose="02020603050405020304" pitchFamily="18" charset="0"/>
                <a:cs typeface="Courier New" panose="02070309020205020404" pitchFamily="49" charset="0"/>
              </a:rPr>
              <a:t>class</a:t>
            </a:r>
            <a:r>
              <a:rPr kumimoji="0" lang="en-US" altLang="en-US" sz="1600" b="0" i="0" u="none" strike="noStrike" cap="none" normalizeH="0" baseline="0" dirty="0">
                <a:ln>
                  <a:noFill/>
                </a:ln>
                <a:solidFill>
                  <a:srgbClr val="234F32"/>
                </a:solidFill>
                <a:effectLst/>
                <a:latin typeface="Courier New" panose="02070309020205020404" pitchFamily="49" charset="0"/>
                <a:ea typeface="Times New Roman" panose="02020603050405020304" pitchFamily="18" charset="0"/>
                <a:cs typeface="Courier New" panose="02070309020205020404" pitchFamily="49" charset="0"/>
              </a:rPr>
              <a:t> </a:t>
            </a:r>
            <a:r>
              <a:rPr kumimoji="0" lang="en-US" altLang="en-US" sz="1600" b="0" i="0" u="none" strike="noStrike" cap="none" normalizeH="0" baseline="0" dirty="0">
                <a:ln>
                  <a:noFill/>
                </a:ln>
                <a:solidFill>
                  <a:srgbClr val="234F32"/>
                </a:solidFill>
                <a:effectLst/>
                <a:latin typeface="Georgia" panose="02040502050405020303" pitchFamily="18" charset="0"/>
                <a:ea typeface="Times New Roman" panose="02020603050405020304" pitchFamily="18" charset="0"/>
                <a:cs typeface="Courier New" panose="02070309020205020404" pitchFamily="49" charset="0"/>
              </a:rPr>
              <a:t>Meta</a:t>
            </a: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Shruti" panose="020B0502040204020203" pitchFamily="34" charset="0"/>
              </a:rPr>
              <a:t> </a:t>
            </a:r>
            <a:r>
              <a:rPr kumimoji="0" lang="en-US" altLang="en-US" sz="16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cs typeface="Shruti" panose="020B0502040204020203" pitchFamily="34" charset="0"/>
              </a:rPr>
              <a:t>should appear</a:t>
            </a: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Shruti" panose="020B0502040204020203" pitchFamily="34" charset="0"/>
              </a:rPr>
              <a:t> </a:t>
            </a:r>
            <a:r>
              <a:rPr kumimoji="0" lang="en-US" altLang="en-US" sz="1600" b="0" i="1" u="none" strike="noStrike" cap="none" normalizeH="0" baseline="0" dirty="0">
                <a:ln>
                  <a:noFill/>
                </a:ln>
                <a:solidFill>
                  <a:srgbClr val="000000"/>
                </a:solidFill>
                <a:effectLst/>
                <a:latin typeface="Georgia" panose="02040502050405020303" pitchFamily="18" charset="0"/>
                <a:ea typeface="Times New Roman" panose="02020603050405020304" pitchFamily="18" charset="0"/>
                <a:cs typeface="Shruti" panose="020B0502040204020203" pitchFamily="34" charset="0"/>
              </a:rPr>
              <a:t>after</a:t>
            </a: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Shruti" panose="020B0502040204020203" pitchFamily="34" charset="0"/>
              </a:rPr>
              <a:t> </a:t>
            </a:r>
            <a:r>
              <a:rPr kumimoji="0" lang="en-US" altLang="en-US" sz="16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cs typeface="Shruti" panose="020B0502040204020203" pitchFamily="34" charset="0"/>
              </a:rPr>
              <a:t>the fields are defined, with a single blank line separating the fields and the class definition</a:t>
            </a:r>
            <a:r>
              <a:rPr kumimoji="0" lang="en-US" altLang="en-US" sz="1600" b="0" i="0" u="none" strike="noStrike" cap="none" normalizeH="0" baseline="0" dirty="0">
                <a:ln>
                  <a:noFill/>
                </a:ln>
                <a:solidFill>
                  <a:srgbClr val="000000"/>
                </a:solidFill>
                <a:effectLst/>
                <a:latin typeface="Verdana" panose="020B0604030504040204" pitchFamily="34" charset="0"/>
                <a:ea typeface="Times New Roman" panose="02020603050405020304" pitchFamily="18" charset="0"/>
                <a:cs typeface="Shruti" panose="020B0502040204020203" pitchFamily="34" charset="0"/>
              </a:rPr>
              <a:t>.</a:t>
            </a:r>
            <a:endParaRPr kumimoji="0" lang="en-US" altLang="en-US" sz="1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ea typeface="Times New Roman" panose="02020603050405020304" pitchFamily="18" charset="0"/>
                <a:cs typeface="Shruti" panose="020B0502040204020203" pitchFamily="34" charset="0"/>
              </a:rPr>
              <a:t>- </a:t>
            </a:r>
            <a:r>
              <a:rPr kumimoji="0" lang="en-US" altLang="en-US" sz="16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cs typeface="Shruti" panose="020B0502040204020203" pitchFamily="34" charset="0"/>
              </a:rPr>
              <a:t>If</a:t>
            </a: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Shruti" panose="020B0502040204020203" pitchFamily="34" charset="0"/>
              </a:rPr>
              <a:t> </a:t>
            </a:r>
            <a:r>
              <a:rPr kumimoji="0" lang="en-US" altLang="en-US" sz="1600" b="0" i="0" u="none" strike="noStrike" cap="none" normalizeH="0" baseline="0" dirty="0">
                <a:ln>
                  <a:noFill/>
                </a:ln>
                <a:solidFill>
                  <a:srgbClr val="234F32"/>
                </a:solidFill>
                <a:effectLst/>
                <a:latin typeface="Georgia" panose="02040502050405020303" pitchFamily="18" charset="0"/>
                <a:ea typeface="Times New Roman" panose="02020603050405020304" pitchFamily="18" charset="0"/>
                <a:cs typeface="Courier New" panose="02070309020205020404" pitchFamily="49" charset="0"/>
              </a:rPr>
              <a:t>choices</a:t>
            </a: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Shruti" panose="020B0502040204020203" pitchFamily="34" charset="0"/>
              </a:rPr>
              <a:t> </a:t>
            </a:r>
            <a:r>
              <a:rPr kumimoji="0" lang="en-US" altLang="en-US" sz="1600" b="0" i="0" u="none" strike="noStrike" cap="none" normalizeH="0" baseline="0" dirty="0">
                <a:ln>
                  <a:noFill/>
                </a:ln>
                <a:solidFill>
                  <a:srgbClr val="000000"/>
                </a:solidFill>
                <a:effectLst/>
                <a:latin typeface="Georgia" panose="02040502050405020303" pitchFamily="18" charset="0"/>
                <a:ea typeface="Times New Roman" panose="02020603050405020304" pitchFamily="18" charset="0"/>
                <a:cs typeface="Shruti" panose="020B0502040204020203" pitchFamily="34" charset="0"/>
              </a:rPr>
              <a:t>is defined for a given model field, define each choice as a tuple of tuples, with an all-uppercase name as a class attribute on the model.</a:t>
            </a: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Shruti" panose="020B0502040204020203" pitchFamily="34"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2342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A7CFB6-402E-45C1-9D5D-E26B74F84CC0}"/>
              </a:ext>
            </a:extLst>
          </p:cNvPr>
          <p:cNvSpPr>
            <a:spLocks noGrp="1"/>
          </p:cNvSpPr>
          <p:nvPr>
            <p:ph type="title"/>
          </p:nvPr>
        </p:nvSpPr>
        <p:spPr>
          <a:xfrm>
            <a:off x="1295402" y="1298712"/>
            <a:ext cx="9601196" cy="1139687"/>
          </a:xfrm>
        </p:spPr>
        <p:txBody>
          <a:bodyPr>
            <a:normAutofit fontScale="90000"/>
          </a:bodyPr>
          <a:lstStyle/>
          <a:p>
            <a:r>
              <a:rPr lang="en-IN" sz="3600" b="1" u="sng" kern="0" dirty="0">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rPr>
              <a:t/>
            </a:r>
            <a:br>
              <a:rPr lang="en-IN" sz="3600" b="1" u="sng" kern="0" dirty="0">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rPr>
            </a:br>
            <a:r>
              <a:rPr lang="en-IN" sz="36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INTRODUCTION TO PROJECT:</a:t>
            </a:r>
            <a:r>
              <a:rPr lang="en-IN" sz="1800" b="1" kern="0" dirty="0">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rPr>
              <a:t/>
            </a:r>
            <a:br>
              <a:rPr lang="en-IN" sz="1800" b="1" kern="0" dirty="0">
                <a:solidFill>
                  <a:srgbClr val="2F5496"/>
                </a:solidFill>
                <a:effectLst/>
                <a:latin typeface="Calibri Light" panose="020F0302020204030204" pitchFamily="34" charset="0"/>
                <a:ea typeface="Times New Roman" panose="02020603050405020304" pitchFamily="18" charset="0"/>
                <a:cs typeface="Shruti" panose="020B0502040204020203" pitchFamily="34" charset="0"/>
              </a:rPr>
            </a:br>
            <a:endParaRPr lang="en-IN" dirty="0"/>
          </a:p>
        </p:txBody>
      </p:sp>
      <p:sp>
        <p:nvSpPr>
          <p:cNvPr id="3" name="Content Placeholder 2">
            <a:extLst>
              <a:ext uri="{FF2B5EF4-FFF2-40B4-BE49-F238E27FC236}">
                <a16:creationId xmlns="" xmlns:a16="http://schemas.microsoft.com/office/drawing/2014/main" id="{932052FD-4AE8-4A56-B4AD-671660F876E1}"/>
              </a:ext>
            </a:extLst>
          </p:cNvPr>
          <p:cNvSpPr>
            <a:spLocks noGrp="1"/>
          </p:cNvSpPr>
          <p:nvPr>
            <p:ph idx="1"/>
          </p:nvPr>
        </p:nvSpPr>
        <p:spPr>
          <a:xfrm>
            <a:off x="1295401" y="2716696"/>
            <a:ext cx="9601196" cy="3159172"/>
          </a:xfrm>
        </p:spPr>
        <p:txBody>
          <a:bodyPr/>
          <a:lstStyle/>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“Online Furniture Shop” is a web-based application. The main aim of this project is to established an online furniture shop system which allows the user to buy the furniture online.</a:t>
            </a:r>
          </a:p>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As we know in this present generation which has money but lack of time can’t go to the furniture shop to buy furniture. It is time consuming process in this technical world everything we want online.</a:t>
            </a:r>
          </a:p>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By Keeping this point in mind, we have developed this online furniture portal.</a:t>
            </a:r>
          </a:p>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Now they can obtain their desire furniture without leaving the comfort of their home.</a:t>
            </a:r>
          </a:p>
          <a:p>
            <a:pPr marL="342900" marR="0" lvl="0" indent="-342900">
              <a:lnSpc>
                <a:spcPct val="110000"/>
              </a:lnSpc>
              <a:spcBef>
                <a:spcPts val="0"/>
              </a:spcBef>
              <a:spcAft>
                <a:spcPts val="60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This application helps users to find different type of furniture of different material, look, style at a single place.</a:t>
            </a:r>
          </a:p>
        </p:txBody>
      </p:sp>
    </p:spTree>
    <p:extLst>
      <p:ext uri="{BB962C8B-B14F-4D97-AF65-F5344CB8AC3E}">
        <p14:creationId xmlns:p14="http://schemas.microsoft.com/office/powerpoint/2010/main" val="31581797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4EACEDD-2FCA-4596-9FEC-563DB49047B7}"/>
              </a:ext>
            </a:extLst>
          </p:cNvPr>
          <p:cNvSpPr>
            <a:spLocks noGrp="1"/>
          </p:cNvSpPr>
          <p:nvPr>
            <p:ph type="ctrTitle"/>
          </p:nvPr>
        </p:nvSpPr>
        <p:spPr/>
        <p:txBody>
          <a:bodyPr/>
          <a:lstStyle/>
          <a:p>
            <a:r>
              <a:rPr lang="en-US" dirty="0"/>
              <a:t>Screenshots</a:t>
            </a:r>
            <a:endParaRPr lang="en-IN" dirty="0"/>
          </a:p>
        </p:txBody>
      </p:sp>
    </p:spTree>
    <p:extLst>
      <p:ext uri="{BB962C8B-B14F-4D97-AF65-F5344CB8AC3E}">
        <p14:creationId xmlns:p14="http://schemas.microsoft.com/office/powerpoint/2010/main" val="18481819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BF99D47A-BCCF-4E17-9027-61418BE49ADB}"/>
              </a:ext>
            </a:extLst>
          </p:cNvPr>
          <p:cNvPicPr>
            <a:picLocks noGrp="1" noChangeAspect="1"/>
          </p:cNvPicPr>
          <p:nvPr>
            <p:ph idx="1"/>
          </p:nvPr>
        </p:nvPicPr>
        <p:blipFill>
          <a:blip r:embed="rId2"/>
          <a:stretch>
            <a:fillRect/>
          </a:stretch>
        </p:blipFill>
        <p:spPr>
          <a:xfrm>
            <a:off x="967408" y="858078"/>
            <a:ext cx="10257183" cy="5141843"/>
          </a:xfrm>
          <a:prstGeom prst="rect">
            <a:avLst/>
          </a:prstGeom>
        </p:spPr>
      </p:pic>
    </p:spTree>
    <p:extLst>
      <p:ext uri="{BB962C8B-B14F-4D97-AF65-F5344CB8AC3E}">
        <p14:creationId xmlns:p14="http://schemas.microsoft.com/office/powerpoint/2010/main" val="2827015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54094DC4-C0F0-44D5-BF18-20188D95F016}"/>
              </a:ext>
            </a:extLst>
          </p:cNvPr>
          <p:cNvPicPr>
            <a:picLocks noGrp="1" noChangeAspect="1"/>
          </p:cNvPicPr>
          <p:nvPr>
            <p:ph idx="1"/>
          </p:nvPr>
        </p:nvPicPr>
        <p:blipFill>
          <a:blip r:embed="rId2"/>
          <a:stretch>
            <a:fillRect/>
          </a:stretch>
        </p:blipFill>
        <p:spPr>
          <a:xfrm>
            <a:off x="1020417" y="851453"/>
            <a:ext cx="10151165" cy="5155094"/>
          </a:xfrm>
          <a:prstGeom prst="rect">
            <a:avLst/>
          </a:prstGeom>
        </p:spPr>
      </p:pic>
    </p:spTree>
    <p:extLst>
      <p:ext uri="{BB962C8B-B14F-4D97-AF65-F5344CB8AC3E}">
        <p14:creationId xmlns:p14="http://schemas.microsoft.com/office/powerpoint/2010/main" val="32319509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B9BC5F34-2715-485E-899D-385C6B8BB8A5}"/>
              </a:ext>
            </a:extLst>
          </p:cNvPr>
          <p:cNvPicPr>
            <a:picLocks noGrp="1" noChangeAspect="1"/>
          </p:cNvPicPr>
          <p:nvPr>
            <p:ph idx="1"/>
          </p:nvPr>
        </p:nvPicPr>
        <p:blipFill>
          <a:blip r:embed="rId2"/>
          <a:stretch>
            <a:fillRect/>
          </a:stretch>
        </p:blipFill>
        <p:spPr>
          <a:xfrm>
            <a:off x="1166191" y="861390"/>
            <a:ext cx="10018644" cy="5062331"/>
          </a:xfrm>
          <a:prstGeom prst="rect">
            <a:avLst/>
          </a:prstGeom>
        </p:spPr>
      </p:pic>
    </p:spTree>
    <p:extLst>
      <p:ext uri="{BB962C8B-B14F-4D97-AF65-F5344CB8AC3E}">
        <p14:creationId xmlns:p14="http://schemas.microsoft.com/office/powerpoint/2010/main" val="3686883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BC51F96-32F4-4AB2-9A2F-F200BD7E97C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6" t="13641" b="5549"/>
          <a:stretch/>
        </p:blipFill>
        <p:spPr>
          <a:xfrm>
            <a:off x="1288472" y="1030311"/>
            <a:ext cx="9514754" cy="4314422"/>
          </a:xfrm>
        </p:spPr>
      </p:pic>
    </p:spTree>
    <p:extLst>
      <p:ext uri="{BB962C8B-B14F-4D97-AF65-F5344CB8AC3E}">
        <p14:creationId xmlns:p14="http://schemas.microsoft.com/office/powerpoint/2010/main" val="20721365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59F3EE53-1893-4FD4-B831-05C5431FA1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1" t="13267" b="9558"/>
          <a:stretch/>
        </p:blipFill>
        <p:spPr>
          <a:xfrm>
            <a:off x="1304053" y="1133341"/>
            <a:ext cx="9578704" cy="4146997"/>
          </a:xfrm>
        </p:spPr>
      </p:pic>
    </p:spTree>
    <p:extLst>
      <p:ext uri="{BB962C8B-B14F-4D97-AF65-F5344CB8AC3E}">
        <p14:creationId xmlns:p14="http://schemas.microsoft.com/office/powerpoint/2010/main" val="8142509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CFBB1B0D-80C9-468B-B364-9DCC42AF77EA}"/>
              </a:ext>
            </a:extLst>
          </p:cNvPr>
          <p:cNvPicPr>
            <a:picLocks noGrp="1" noChangeAspect="1"/>
          </p:cNvPicPr>
          <p:nvPr>
            <p:ph idx="1"/>
          </p:nvPr>
        </p:nvPicPr>
        <p:blipFill>
          <a:blip r:embed="rId2"/>
          <a:stretch>
            <a:fillRect/>
          </a:stretch>
        </p:blipFill>
        <p:spPr>
          <a:xfrm>
            <a:off x="1041008" y="821635"/>
            <a:ext cx="10283483" cy="5053703"/>
          </a:xfrm>
          <a:prstGeom prst="rect">
            <a:avLst/>
          </a:prstGeom>
        </p:spPr>
      </p:pic>
    </p:spTree>
    <p:extLst>
      <p:ext uri="{BB962C8B-B14F-4D97-AF65-F5344CB8AC3E}">
        <p14:creationId xmlns:p14="http://schemas.microsoft.com/office/powerpoint/2010/main" val="28253844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C4D7A62-D5C2-413B-A09C-12C2E27448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 t="12816" r="1552" b="6147"/>
          <a:stretch/>
        </p:blipFill>
        <p:spPr>
          <a:xfrm>
            <a:off x="1192696" y="874642"/>
            <a:ext cx="9952382" cy="5088835"/>
          </a:xfrm>
        </p:spPr>
      </p:pic>
    </p:spTree>
    <p:extLst>
      <p:ext uri="{BB962C8B-B14F-4D97-AF65-F5344CB8AC3E}">
        <p14:creationId xmlns:p14="http://schemas.microsoft.com/office/powerpoint/2010/main" val="13570656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547626DA-693C-4203-9B8D-4E51597D83BD}"/>
              </a:ext>
            </a:extLst>
          </p:cNvPr>
          <p:cNvPicPr>
            <a:picLocks noGrp="1" noChangeAspect="1"/>
          </p:cNvPicPr>
          <p:nvPr>
            <p:ph idx="1"/>
          </p:nvPr>
        </p:nvPicPr>
        <p:blipFill>
          <a:blip r:embed="rId2"/>
          <a:stretch>
            <a:fillRect/>
          </a:stretch>
        </p:blipFill>
        <p:spPr>
          <a:xfrm>
            <a:off x="1181686" y="844062"/>
            <a:ext cx="9748911" cy="5190978"/>
          </a:xfrm>
          <a:prstGeom prst="rect">
            <a:avLst/>
          </a:prstGeom>
        </p:spPr>
      </p:pic>
    </p:spTree>
    <p:extLst>
      <p:ext uri="{BB962C8B-B14F-4D97-AF65-F5344CB8AC3E}">
        <p14:creationId xmlns:p14="http://schemas.microsoft.com/office/powerpoint/2010/main" val="28834338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E3B5023B-CC74-4E75-9A52-1854AE705B5C}"/>
              </a:ext>
            </a:extLst>
          </p:cNvPr>
          <p:cNvPicPr>
            <a:picLocks noGrp="1" noChangeAspect="1"/>
          </p:cNvPicPr>
          <p:nvPr>
            <p:ph idx="1"/>
          </p:nvPr>
        </p:nvPicPr>
        <p:blipFill>
          <a:blip r:embed="rId2"/>
          <a:stretch>
            <a:fillRect/>
          </a:stretch>
        </p:blipFill>
        <p:spPr>
          <a:xfrm>
            <a:off x="1046922" y="834888"/>
            <a:ext cx="9952381" cy="5128590"/>
          </a:xfrm>
          <a:prstGeom prst="rect">
            <a:avLst/>
          </a:prstGeom>
        </p:spPr>
      </p:pic>
    </p:spTree>
    <p:extLst>
      <p:ext uri="{BB962C8B-B14F-4D97-AF65-F5344CB8AC3E}">
        <p14:creationId xmlns:p14="http://schemas.microsoft.com/office/powerpoint/2010/main" val="3468644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3755A8-1E45-4EA6-A9AB-E6CE5F77C068}"/>
              </a:ext>
            </a:extLst>
          </p:cNvPr>
          <p:cNvSpPr>
            <a:spLocks noGrp="1"/>
          </p:cNvSpPr>
          <p:nvPr>
            <p:ph type="title"/>
          </p:nvPr>
        </p:nvSpPr>
        <p:spPr>
          <a:xfrm>
            <a:off x="1295402" y="1431234"/>
            <a:ext cx="9601195" cy="1311965"/>
          </a:xfrm>
        </p:spPr>
        <p:txBody>
          <a:bodyPr>
            <a:normAutofit/>
          </a:bodyPr>
          <a:lstStyle/>
          <a:p>
            <a: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Existing System:</a:t>
            </a:r>
            <a:r>
              <a:rPr lang="en-IN" sz="36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
            </a:r>
            <a:br>
              <a:rPr lang="en-IN" sz="36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br>
            <a:endParaRPr lang="en-IN" sz="3600" u="sng" dirty="0">
              <a:solidFill>
                <a:schemeClr val="tx1"/>
              </a:solidFill>
            </a:endParaRPr>
          </a:p>
        </p:txBody>
      </p:sp>
      <p:sp>
        <p:nvSpPr>
          <p:cNvPr id="3" name="Content Placeholder 2">
            <a:extLst>
              <a:ext uri="{FF2B5EF4-FFF2-40B4-BE49-F238E27FC236}">
                <a16:creationId xmlns="" xmlns:a16="http://schemas.microsoft.com/office/drawing/2014/main" id="{0BD5BC2C-C88E-402A-B8CE-5951BE95906A}"/>
              </a:ext>
            </a:extLst>
          </p:cNvPr>
          <p:cNvSpPr>
            <a:spLocks noGrp="1"/>
          </p:cNvSpPr>
          <p:nvPr>
            <p:ph idx="1"/>
          </p:nvPr>
        </p:nvSpPr>
        <p:spPr>
          <a:xfrm>
            <a:off x="1295401" y="2743199"/>
            <a:ext cx="9601196" cy="2683568"/>
          </a:xfrm>
        </p:spPr>
        <p:txBody>
          <a:bodyPr/>
          <a:lstStyle/>
          <a:p>
            <a:pPr marL="342900" marR="0" lvl="0" indent="-342900">
              <a:lnSpc>
                <a:spcPct val="110000"/>
              </a:lnSpc>
              <a:spcBef>
                <a:spcPts val="0"/>
              </a:spcBef>
              <a:spcAft>
                <a:spcPts val="60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In Existing System Furniture shopping can done in manual way, the customer has to go for shopping. It is more time-consuming process.</a:t>
            </a:r>
          </a:p>
          <a:p>
            <a:pPr marL="342900" marR="0" lvl="0" indent="-342900" algn="just">
              <a:lnSpc>
                <a:spcPct val="107000"/>
              </a:lnSpc>
              <a:spcBef>
                <a:spcPts val="0"/>
              </a:spcBef>
              <a:spcAft>
                <a:spcPts val="80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They must need to go to different shop for different designs.</a:t>
            </a:r>
          </a:p>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When customer approach for manual shopping, they do not have an idea about things like price range, items etc.</a:t>
            </a:r>
          </a:p>
          <a:p>
            <a:pPr marL="342900" marR="0" lvl="0" indent="-342900">
              <a:lnSpc>
                <a:spcPct val="110000"/>
              </a:lnSpc>
              <a:spcBef>
                <a:spcPts val="0"/>
              </a:spcBef>
              <a:spcAft>
                <a:spcPts val="60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Reports are prepared manually as and when needed.</a:t>
            </a:r>
          </a:p>
        </p:txBody>
      </p:sp>
    </p:spTree>
    <p:extLst>
      <p:ext uri="{BB962C8B-B14F-4D97-AF65-F5344CB8AC3E}">
        <p14:creationId xmlns:p14="http://schemas.microsoft.com/office/powerpoint/2010/main" val="2752254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8EB205FD-535E-4167-9E5B-2ABF186A0EE0}"/>
              </a:ext>
            </a:extLst>
          </p:cNvPr>
          <p:cNvPicPr>
            <a:picLocks noGrp="1" noChangeAspect="1"/>
          </p:cNvPicPr>
          <p:nvPr>
            <p:ph idx="1"/>
          </p:nvPr>
        </p:nvPicPr>
        <p:blipFill>
          <a:blip r:embed="rId2"/>
          <a:stretch>
            <a:fillRect/>
          </a:stretch>
        </p:blipFill>
        <p:spPr>
          <a:xfrm>
            <a:off x="1172817" y="742122"/>
            <a:ext cx="9846365" cy="5066955"/>
          </a:xfrm>
          <a:prstGeom prst="rect">
            <a:avLst/>
          </a:prstGeom>
        </p:spPr>
      </p:pic>
    </p:spTree>
    <p:extLst>
      <p:ext uri="{BB962C8B-B14F-4D97-AF65-F5344CB8AC3E}">
        <p14:creationId xmlns:p14="http://schemas.microsoft.com/office/powerpoint/2010/main" val="42424957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F2506346-66FC-4275-8A51-7295723DF1C9}"/>
              </a:ext>
            </a:extLst>
          </p:cNvPr>
          <p:cNvPicPr>
            <a:picLocks noGrp="1" noChangeAspect="1"/>
          </p:cNvPicPr>
          <p:nvPr>
            <p:ph idx="1"/>
          </p:nvPr>
        </p:nvPicPr>
        <p:blipFill>
          <a:blip r:embed="rId2"/>
          <a:stretch>
            <a:fillRect/>
          </a:stretch>
        </p:blipFill>
        <p:spPr>
          <a:xfrm>
            <a:off x="1046922" y="858078"/>
            <a:ext cx="10098156" cy="5141843"/>
          </a:xfrm>
          <a:prstGeom prst="rect">
            <a:avLst/>
          </a:prstGeom>
        </p:spPr>
      </p:pic>
    </p:spTree>
    <p:extLst>
      <p:ext uri="{BB962C8B-B14F-4D97-AF65-F5344CB8AC3E}">
        <p14:creationId xmlns:p14="http://schemas.microsoft.com/office/powerpoint/2010/main" val="478407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F6A579F1-318E-4970-80B8-80833292F4C1}"/>
              </a:ext>
            </a:extLst>
          </p:cNvPr>
          <p:cNvPicPr>
            <a:picLocks noGrp="1" noChangeAspect="1"/>
          </p:cNvPicPr>
          <p:nvPr>
            <p:ph idx="1"/>
          </p:nvPr>
        </p:nvPicPr>
        <p:blipFill>
          <a:blip r:embed="rId2"/>
          <a:stretch>
            <a:fillRect/>
          </a:stretch>
        </p:blipFill>
        <p:spPr>
          <a:xfrm>
            <a:off x="1060174" y="953671"/>
            <a:ext cx="10071652" cy="4950658"/>
          </a:xfrm>
          <a:prstGeom prst="rect">
            <a:avLst/>
          </a:prstGeom>
        </p:spPr>
      </p:pic>
    </p:spTree>
    <p:extLst>
      <p:ext uri="{BB962C8B-B14F-4D97-AF65-F5344CB8AC3E}">
        <p14:creationId xmlns:p14="http://schemas.microsoft.com/office/powerpoint/2010/main" val="2024172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8F3D44A2-88C9-43F7-96B1-E78436DEB117}"/>
              </a:ext>
            </a:extLst>
          </p:cNvPr>
          <p:cNvPicPr>
            <a:picLocks noGrp="1" noChangeAspect="1"/>
          </p:cNvPicPr>
          <p:nvPr>
            <p:ph idx="1"/>
          </p:nvPr>
        </p:nvPicPr>
        <p:blipFill>
          <a:blip r:embed="rId2"/>
          <a:stretch>
            <a:fillRect/>
          </a:stretch>
        </p:blipFill>
        <p:spPr>
          <a:xfrm>
            <a:off x="1046922" y="914399"/>
            <a:ext cx="10111407" cy="4969565"/>
          </a:xfrm>
          <a:prstGeom prst="rect">
            <a:avLst/>
          </a:prstGeom>
        </p:spPr>
      </p:pic>
    </p:spTree>
    <p:extLst>
      <p:ext uri="{BB962C8B-B14F-4D97-AF65-F5344CB8AC3E}">
        <p14:creationId xmlns:p14="http://schemas.microsoft.com/office/powerpoint/2010/main" val="35972519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05E4D48E-2AC5-4078-A39D-D41F4AFE3263}"/>
              </a:ext>
            </a:extLst>
          </p:cNvPr>
          <p:cNvPicPr>
            <a:picLocks noGrp="1" noChangeAspect="1"/>
          </p:cNvPicPr>
          <p:nvPr>
            <p:ph idx="1"/>
          </p:nvPr>
        </p:nvPicPr>
        <p:blipFill>
          <a:blip r:embed="rId2"/>
          <a:stretch>
            <a:fillRect/>
          </a:stretch>
        </p:blipFill>
        <p:spPr>
          <a:xfrm>
            <a:off x="1066800" y="877956"/>
            <a:ext cx="10058400" cy="5102087"/>
          </a:xfrm>
          <a:prstGeom prst="rect">
            <a:avLst/>
          </a:prstGeom>
        </p:spPr>
      </p:pic>
    </p:spTree>
    <p:extLst>
      <p:ext uri="{BB962C8B-B14F-4D97-AF65-F5344CB8AC3E}">
        <p14:creationId xmlns:p14="http://schemas.microsoft.com/office/powerpoint/2010/main" val="25821406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AF6204DC-2061-4CAF-942A-2006D8C6C8D9}"/>
              </a:ext>
            </a:extLst>
          </p:cNvPr>
          <p:cNvPicPr>
            <a:picLocks noGrp="1" noChangeAspect="1"/>
          </p:cNvPicPr>
          <p:nvPr>
            <p:ph idx="1"/>
          </p:nvPr>
        </p:nvPicPr>
        <p:blipFill>
          <a:blip r:embed="rId2"/>
          <a:stretch>
            <a:fillRect/>
          </a:stretch>
        </p:blipFill>
        <p:spPr>
          <a:xfrm>
            <a:off x="954156" y="1043609"/>
            <a:ext cx="10283687" cy="4770782"/>
          </a:xfrm>
          <a:prstGeom prst="rect">
            <a:avLst/>
          </a:prstGeom>
        </p:spPr>
      </p:pic>
    </p:spTree>
    <p:extLst>
      <p:ext uri="{BB962C8B-B14F-4D97-AF65-F5344CB8AC3E}">
        <p14:creationId xmlns:p14="http://schemas.microsoft.com/office/powerpoint/2010/main" val="40965606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888D70-5A80-4E49-97C0-332A20C80C83}"/>
              </a:ext>
            </a:extLst>
          </p:cNvPr>
          <p:cNvSpPr>
            <a:spLocks noGrp="1"/>
          </p:cNvSpPr>
          <p:nvPr>
            <p:ph type="title"/>
          </p:nvPr>
        </p:nvSpPr>
        <p:spPr>
          <a:xfrm>
            <a:off x="1533941" y="1656521"/>
            <a:ext cx="9601196" cy="755375"/>
          </a:xfrm>
        </p:spPr>
        <p:txBody>
          <a:bodyPr>
            <a:normAutofit fontScale="90000"/>
          </a:bodyPr>
          <a:lstStyle/>
          <a:p>
            <a: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Proposed</a:t>
            </a:r>
            <a:r>
              <a:rPr lang="en-IN" sz="32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 </a:t>
            </a:r>
            <a: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Enhancements</a:t>
            </a:r>
            <a:r>
              <a:rPr lang="en-IN" sz="32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 </a:t>
            </a:r>
            <a:br>
              <a:rPr lang="en-IN" sz="32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br>
            <a:endParaRPr lang="en-IN" sz="3200" u="sng" dirty="0">
              <a:solidFill>
                <a:schemeClr val="tx1"/>
              </a:solidFill>
            </a:endParaRPr>
          </a:p>
        </p:txBody>
      </p:sp>
      <p:sp>
        <p:nvSpPr>
          <p:cNvPr id="3" name="Content Placeholder 2">
            <a:extLst>
              <a:ext uri="{FF2B5EF4-FFF2-40B4-BE49-F238E27FC236}">
                <a16:creationId xmlns="" xmlns:a16="http://schemas.microsoft.com/office/drawing/2014/main" id="{A049B724-02EB-46A4-A540-850A30CC89E3}"/>
              </a:ext>
            </a:extLst>
          </p:cNvPr>
          <p:cNvSpPr>
            <a:spLocks noGrp="1"/>
          </p:cNvSpPr>
          <p:nvPr>
            <p:ph idx="1"/>
          </p:nvPr>
        </p:nvSpPr>
        <p:spPr>
          <a:xfrm>
            <a:off x="1295401" y="2556932"/>
            <a:ext cx="9601196" cy="3141503"/>
          </a:xfrm>
        </p:spPr>
        <p:txBody>
          <a:bodyPr/>
          <a:lstStyle/>
          <a:p>
            <a:pPr>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Calibri" panose="020F0502020204030204" pitchFamily="34" charset="0"/>
              </a:rPr>
              <a:t> The project made here is just to ensure that this product could be valid in today real challenging world. Here all the facilities are made and tested. Currently it is not visible on virtual world (Internet) because of some limitations of project. In future it may be there.</a:t>
            </a:r>
            <a:endParaRPr lang="en-IN" dirty="0"/>
          </a:p>
        </p:txBody>
      </p:sp>
    </p:spTree>
    <p:extLst>
      <p:ext uri="{BB962C8B-B14F-4D97-AF65-F5344CB8AC3E}">
        <p14:creationId xmlns:p14="http://schemas.microsoft.com/office/powerpoint/2010/main" val="2106082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49F90D-7780-4090-9ED8-FCF6DCBC5B94}"/>
              </a:ext>
            </a:extLst>
          </p:cNvPr>
          <p:cNvSpPr>
            <a:spLocks noGrp="1"/>
          </p:cNvSpPr>
          <p:nvPr>
            <p:ph type="title"/>
          </p:nvPr>
        </p:nvSpPr>
        <p:spPr>
          <a:xfrm>
            <a:off x="1295402" y="1777996"/>
            <a:ext cx="9601196" cy="767155"/>
          </a:xfrm>
        </p:spPr>
        <p:txBody>
          <a:bodyPr>
            <a:normAutofit fontScale="90000"/>
          </a:bodyPr>
          <a:lstStyle/>
          <a:p>
            <a: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Conclusion</a:t>
            </a:r>
            <a:r>
              <a:rPr lang="en-IN" sz="32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
            </a:r>
            <a:br>
              <a:rPr lang="en-IN" sz="32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br>
            <a:endParaRPr lang="en-IN" sz="3200" u="sng" dirty="0">
              <a:solidFill>
                <a:schemeClr val="tx1"/>
              </a:solidFill>
            </a:endParaRPr>
          </a:p>
        </p:txBody>
      </p:sp>
      <p:sp>
        <p:nvSpPr>
          <p:cNvPr id="3" name="Content Placeholder 2">
            <a:extLst>
              <a:ext uri="{FF2B5EF4-FFF2-40B4-BE49-F238E27FC236}">
                <a16:creationId xmlns="" xmlns:a16="http://schemas.microsoft.com/office/drawing/2014/main" id="{67B14A36-0102-4C4B-A814-5F9AC5E4B294}"/>
              </a:ext>
            </a:extLst>
          </p:cNvPr>
          <p:cNvSpPr>
            <a:spLocks noGrp="1"/>
          </p:cNvSpPr>
          <p:nvPr>
            <p:ph idx="1"/>
          </p:nvPr>
        </p:nvSpPr>
        <p:spPr/>
        <p:txBody>
          <a:bodyPr/>
          <a:lstStyle/>
          <a:p>
            <a:pPr>
              <a:buFont typeface="Wingdings" panose="05000000000000000000" pitchFamily="2" charset="2"/>
              <a:buChar char="Ø"/>
            </a:pPr>
            <a:r>
              <a:rPr lang="en-IN" sz="1800" dirty="0">
                <a:effectLst/>
                <a:latin typeface="Arial" panose="020B0604020202020204" pitchFamily="34" charset="0"/>
                <a:ea typeface="Arial" panose="020B0604020202020204" pitchFamily="34" charset="0"/>
                <a:cs typeface="Shruti" panose="020B0502040204020203" pitchFamily="34" charset="0"/>
              </a:rPr>
              <a:t>Online shopping is the best way to purchase any item but be careful because there may be some fake products on different sites. But not to worry, on my site you will get all items genuine and trusty, just check once here before buy anywhere.</a:t>
            </a: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a:p>
            <a:pPr marL="0" indent="0">
              <a:buNone/>
            </a:pPr>
            <a:endParaRPr lang="en-IN" dirty="0"/>
          </a:p>
        </p:txBody>
      </p:sp>
    </p:spTree>
    <p:extLst>
      <p:ext uri="{BB962C8B-B14F-4D97-AF65-F5344CB8AC3E}">
        <p14:creationId xmlns:p14="http://schemas.microsoft.com/office/powerpoint/2010/main" val="3151232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D58A39-D336-466A-9D71-354AAA7756AF}"/>
              </a:ext>
            </a:extLst>
          </p:cNvPr>
          <p:cNvSpPr>
            <a:spLocks noGrp="1"/>
          </p:cNvSpPr>
          <p:nvPr>
            <p:ph type="title"/>
          </p:nvPr>
        </p:nvSpPr>
        <p:spPr>
          <a:xfrm>
            <a:off x="1388167" y="1642532"/>
            <a:ext cx="9601196" cy="914400"/>
          </a:xfrm>
        </p:spPr>
        <p:txBody>
          <a:bodyPr>
            <a:normAutofit fontScale="90000"/>
          </a:bodyPr>
          <a:lstStyle/>
          <a:p>
            <a:r>
              <a:rPr lang="en-IN" sz="3200" u="sng" kern="0" dirty="0">
                <a:solidFill>
                  <a:schemeClr val="tx1"/>
                </a:solidFill>
                <a:effectLst/>
                <a:latin typeface="Calibri Light" panose="020F0302020204030204" pitchFamily="34" charset="0"/>
                <a:ea typeface="Arial Unicode MS"/>
                <a:cs typeface="Shruti" panose="020B0502040204020203" pitchFamily="34" charset="0"/>
              </a:rPr>
              <a:t>Bibliography</a:t>
            </a:r>
            <a: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
            </a:r>
            <a:b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br>
            <a:endParaRPr lang="en-IN" sz="3200" u="sng" dirty="0">
              <a:solidFill>
                <a:schemeClr val="tx1"/>
              </a:solidFill>
            </a:endParaRPr>
          </a:p>
        </p:txBody>
      </p:sp>
      <p:sp>
        <p:nvSpPr>
          <p:cNvPr id="3" name="Content Placeholder 2">
            <a:extLst>
              <a:ext uri="{FF2B5EF4-FFF2-40B4-BE49-F238E27FC236}">
                <a16:creationId xmlns="" xmlns:a16="http://schemas.microsoft.com/office/drawing/2014/main" id="{5C74FABE-5811-40EA-9292-88F4CB0C5D7F}"/>
              </a:ext>
            </a:extLst>
          </p:cNvPr>
          <p:cNvSpPr>
            <a:spLocks noGrp="1"/>
          </p:cNvSpPr>
          <p:nvPr>
            <p:ph idx="1"/>
          </p:nvPr>
        </p:nvSpPr>
        <p:spPr>
          <a:xfrm>
            <a:off x="854765" y="2411158"/>
            <a:ext cx="10482469" cy="3989642"/>
          </a:xfrm>
        </p:spPr>
        <p:txBody>
          <a:bodyPr>
            <a:noAutofit/>
          </a:bodyPr>
          <a:lstStyle/>
          <a:p>
            <a:pPr marL="342900" marR="0" lvl="0" indent="-342900" algn="just">
              <a:lnSpc>
                <a:spcPct val="116000"/>
              </a:lnSpc>
              <a:spcBef>
                <a:spcPts val="0"/>
              </a:spcBef>
              <a:spcAft>
                <a:spcPts val="1030"/>
              </a:spcAft>
              <a:buFont typeface="Wingdings" panose="05000000000000000000" pitchFamily="2" charset="2"/>
              <a:buChar char=""/>
            </a:pPr>
            <a:r>
              <a:rPr lang="en-IN" sz="1300" dirty="0">
                <a:effectLst/>
                <a:latin typeface="Arial Unicode MS"/>
                <a:ea typeface="Times New Roman" panose="02020603050405020304" pitchFamily="18" charset="0"/>
                <a:cs typeface="Shruti" panose="020B0502040204020203" pitchFamily="34" charset="0"/>
              </a:rPr>
              <a:t> </a:t>
            </a:r>
            <a:r>
              <a:rPr lang="en-IN" sz="1400" dirty="0">
                <a:effectLst/>
                <a:latin typeface="Calibri" panose="020F0502020204030204" pitchFamily="34" charset="0"/>
                <a:ea typeface="Times New Roman" panose="02020603050405020304" pitchFamily="18" charset="0"/>
                <a:cs typeface="Shruti" panose="020B0502040204020203" pitchFamily="34" charset="0"/>
              </a:rPr>
              <a:t>For the successful working of my project, we have referred many sources for the code snippets, logics and tips and tricks from the website.  </a:t>
            </a:r>
          </a:p>
          <a:p>
            <a:pPr marL="342900" marR="0" lvl="0" indent="-342900" algn="just">
              <a:lnSpc>
                <a:spcPct val="116000"/>
              </a:lnSpc>
              <a:spcBef>
                <a:spcPts val="0"/>
              </a:spcBef>
              <a:spcAft>
                <a:spcPts val="1030"/>
              </a:spcAft>
              <a:buFont typeface="Wingdings" panose="05000000000000000000" pitchFamily="2" charset="2"/>
              <a:buChar char=""/>
            </a:pPr>
            <a:r>
              <a:rPr lang="en-IN" sz="1400" dirty="0">
                <a:effectLst/>
                <a:latin typeface="Arial Unicode MS"/>
                <a:ea typeface="Times New Roman" panose="02020603050405020304" pitchFamily="18" charset="0"/>
                <a:cs typeface="Shruti" panose="020B0502040204020203" pitchFamily="34" charset="0"/>
              </a:rPr>
              <a:t> </a:t>
            </a:r>
            <a:r>
              <a:rPr lang="en-IN" sz="1400" dirty="0">
                <a:effectLst/>
                <a:latin typeface="Calibri" panose="020F0502020204030204" pitchFamily="34" charset="0"/>
                <a:ea typeface="Times New Roman" panose="02020603050405020304" pitchFamily="18" charset="0"/>
                <a:cs typeface="Shruti" panose="020B0502040204020203" pitchFamily="34" charset="0"/>
              </a:rPr>
              <a:t>Most I searched for the required possessions on the google.com search engine. Many of the logics in my projects are used from the free code listed on the web pages. </a:t>
            </a:r>
          </a:p>
          <a:p>
            <a:pPr marL="0" marR="480060">
              <a:lnSpc>
                <a:spcPct val="104000"/>
              </a:lnSpc>
              <a:spcBef>
                <a:spcPts val="0"/>
              </a:spcBef>
              <a:spcAft>
                <a:spcPts val="820"/>
              </a:spcAft>
            </a:pPr>
            <a:r>
              <a:rPr lang="en-IN" sz="1400" b="1" dirty="0">
                <a:effectLst/>
                <a:latin typeface="Calibri" panose="020F0502020204030204" pitchFamily="34" charset="0"/>
                <a:ea typeface="Times New Roman" panose="02020603050405020304" pitchFamily="18" charset="0"/>
                <a:cs typeface="Shruti" panose="020B0502040204020203" pitchFamily="34" charset="0"/>
              </a:rPr>
              <a:t>Web sites:</a:t>
            </a:r>
            <a:r>
              <a:rPr lang="en-IN" sz="1400" b="1" dirty="0">
                <a:effectLst/>
                <a:latin typeface="Trebuchet MS" panose="020B0603020202020204" pitchFamily="34" charset="0"/>
                <a:ea typeface="Trebuchet MS" panose="020B0603020202020204" pitchFamily="34" charset="0"/>
                <a:cs typeface="Trebuchet MS" panose="020B0603020202020204" pitchFamily="34" charset="0"/>
              </a:rPr>
              <a:t> </a:t>
            </a:r>
            <a:endParaRPr lang="en-IN" sz="1400" dirty="0">
              <a:effectLst/>
              <a:latin typeface="Calibri" panose="020F0502020204030204" pitchFamily="34" charset="0"/>
              <a:ea typeface="Times New Roman" panose="02020603050405020304" pitchFamily="18" charset="0"/>
              <a:cs typeface="Shruti" panose="020B0502040204020203" pitchFamily="34" charset="0"/>
            </a:endParaRPr>
          </a:p>
          <a:p>
            <a:pPr marL="342900" marR="0" lvl="0" indent="-342900" fontAlgn="base">
              <a:lnSpc>
                <a:spcPct val="107000"/>
              </a:lnSpc>
              <a:spcBef>
                <a:spcPts val="0"/>
              </a:spcBef>
              <a:spcAft>
                <a:spcPts val="1850"/>
              </a:spcAft>
              <a:buClr>
                <a:srgbClr val="000000"/>
              </a:buClr>
              <a:buSzPts val="1400"/>
              <a:buFont typeface="+mj-lt"/>
              <a:buAutoNum type="arabicPeriod"/>
            </a:pPr>
            <a:r>
              <a:rPr lang="en-IN" sz="1600" dirty="0">
                <a:solidFill>
                  <a:srgbClr val="0432FF"/>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2"/>
              </a:rPr>
              <a:t>https://www.draw.io/create-new-diagram</a:t>
            </a:r>
            <a:r>
              <a:rPr lang="en-IN" sz="1600" strike="noStrike" dirty="0">
                <a:solidFill>
                  <a:srgbClr val="0563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lnSpc>
                <a:spcPct val="107000"/>
              </a:lnSpc>
              <a:spcBef>
                <a:spcPts val="0"/>
              </a:spcBef>
              <a:spcAft>
                <a:spcPts val="1685"/>
              </a:spcAft>
              <a:buClr>
                <a:srgbClr val="000000"/>
              </a:buClr>
              <a:buSzPts val="1400"/>
              <a:buFont typeface="+mj-lt"/>
              <a:buAutoNum type="arabicPeriod"/>
            </a:pPr>
            <a:r>
              <a:rPr lang="en-IN" sz="1600" u="none" strike="noStrike" dirty="0">
                <a:solidFill>
                  <a:srgbClr val="0000FF"/>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3"/>
              </a:rPr>
              <a:t>www.stackoverflow.com</a:t>
            </a:r>
            <a:r>
              <a:rPr lang="en-IN" sz="1600" u="none" strike="noStrike" dirty="0">
                <a:solidFill>
                  <a:srgbClr val="0563C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3"/>
              </a:rPr>
              <a:t> </a:t>
            </a:r>
            <a:endParaRPr lang="en-IN" sz="16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lnSpc>
                <a:spcPct val="107000"/>
              </a:lnSpc>
              <a:spcBef>
                <a:spcPts val="0"/>
              </a:spcBef>
              <a:spcAft>
                <a:spcPts val="1650"/>
              </a:spcAft>
              <a:buClr>
                <a:srgbClr val="000000"/>
              </a:buClr>
              <a:buSzPts val="1400"/>
              <a:buFont typeface="+mj-lt"/>
              <a:buAutoNum type="arabicPeriod"/>
            </a:pPr>
            <a:r>
              <a:rPr lang="en-IN" sz="1600" u="sng" strike="noStrike" dirty="0">
                <a:solidFill>
                  <a:srgbClr val="0432FF"/>
                </a:solidFill>
                <a:effectLst/>
                <a:uFill>
                  <a:solidFill>
                    <a:srgbClr val="0432FF"/>
                  </a:solidFill>
                </a:uFill>
                <a:latin typeface="Times New Roman" panose="02020603050405020304" pitchFamily="18" charset="0"/>
                <a:ea typeface="Times New Roman" panose="02020603050405020304" pitchFamily="18" charset="0"/>
                <a:cs typeface="Times New Roman" panose="02020603050405020304" pitchFamily="18" charset="0"/>
              </a:rPr>
              <a:t>https://www.w3school.com/python-tutorial</a:t>
            </a:r>
            <a:r>
              <a:rPr lang="en-IN" sz="16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fontAlgn="base">
              <a:lnSpc>
                <a:spcPct val="107000"/>
              </a:lnSpc>
              <a:spcBef>
                <a:spcPts val="0"/>
              </a:spcBef>
              <a:spcAft>
                <a:spcPts val="1385"/>
              </a:spcAft>
              <a:buClr>
                <a:srgbClr val="000000"/>
              </a:buClr>
              <a:buSzPts val="1400"/>
              <a:buFont typeface="+mj-lt"/>
              <a:buAutoNum type="arabicPeriod"/>
            </a:pPr>
            <a:r>
              <a:rPr lang="en-IN" sz="1600" u="none" strike="noStrike" dirty="0">
                <a:solidFill>
                  <a:srgbClr val="0432FF"/>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4"/>
              </a:rPr>
              <a:t>https://docs.djangoproject.com/ </a:t>
            </a:r>
            <a:r>
              <a:rPr lang="en-IN" sz="1600" u="none" strike="noStrike" dirty="0">
                <a:solidFill>
                  <a:srgbClr val="0432FF"/>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lnSpc>
                <a:spcPct val="107000"/>
              </a:lnSpc>
              <a:spcBef>
                <a:spcPts val="0"/>
              </a:spcBef>
              <a:spcAft>
                <a:spcPts val="1385"/>
              </a:spcAft>
              <a:buClr>
                <a:srgbClr val="000000"/>
              </a:buClr>
              <a:buSzPts val="1400"/>
              <a:buFont typeface="+mj-lt"/>
              <a:buAutoNum type="arabicPeriod"/>
            </a:pPr>
            <a:r>
              <a:rPr lang="en-IN" sz="1600" u="none"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5"/>
              </a:rPr>
              <a:t>https://getbootstrap.com/</a:t>
            </a:r>
            <a:endParaRPr lang="en-IN" sz="16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1300" dirty="0"/>
          </a:p>
        </p:txBody>
      </p:sp>
    </p:spTree>
    <p:extLst>
      <p:ext uri="{BB962C8B-B14F-4D97-AF65-F5344CB8AC3E}">
        <p14:creationId xmlns:p14="http://schemas.microsoft.com/office/powerpoint/2010/main" val="2715810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D290633-83D1-409E-814C-536FDB2E2464}"/>
              </a:ext>
            </a:extLst>
          </p:cNvPr>
          <p:cNvSpPr>
            <a:spLocks noGrp="1"/>
          </p:cNvSpPr>
          <p:nvPr>
            <p:ph type="ctr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dirty="0">
                <a:ln w="0"/>
                <a:solidFill>
                  <a:schemeClr val="accent1"/>
                </a:solidFill>
                <a:effectLst>
                  <a:outerShdw blurRad="38100" dist="25400" dir="5400000" algn="ctr" rotWithShape="0">
                    <a:srgbClr val="6E747A">
                      <a:alpha val="43000"/>
                    </a:srgbClr>
                  </a:outerShdw>
                </a:effectLst>
              </a:rPr>
              <a:t>THANK YOU</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5553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314ED9-F460-4DB3-B1AB-1A94C11A3918}"/>
              </a:ext>
            </a:extLst>
          </p:cNvPr>
          <p:cNvSpPr>
            <a:spLocks noGrp="1"/>
          </p:cNvSpPr>
          <p:nvPr>
            <p:ph type="title"/>
          </p:nvPr>
        </p:nvSpPr>
        <p:spPr>
          <a:xfrm>
            <a:off x="1295402" y="1126434"/>
            <a:ext cx="9601196" cy="1430497"/>
          </a:xfrm>
        </p:spPr>
        <p:txBody>
          <a:bodyPr>
            <a:normAutofit/>
          </a:bodyPr>
          <a:lstStyle/>
          <a:p>
            <a:r>
              <a:rPr lang="en-IN" sz="3200" u="sng" dirty="0">
                <a:effectLst/>
                <a:latin typeface="Calibri" panose="020F0502020204030204" pitchFamily="34" charset="0"/>
                <a:ea typeface="Times New Roman" panose="02020603050405020304" pitchFamily="18" charset="0"/>
                <a:cs typeface="Shruti" panose="020B0502040204020203" pitchFamily="34" charset="0"/>
              </a:rPr>
              <a:t>Need for the New System:</a:t>
            </a:r>
            <a:endParaRPr lang="en-IN" sz="3200" u="sng" dirty="0"/>
          </a:p>
        </p:txBody>
      </p:sp>
      <p:sp>
        <p:nvSpPr>
          <p:cNvPr id="3" name="Content Placeholder 2">
            <a:extLst>
              <a:ext uri="{FF2B5EF4-FFF2-40B4-BE49-F238E27FC236}">
                <a16:creationId xmlns="" xmlns:a16="http://schemas.microsoft.com/office/drawing/2014/main" id="{398B8653-1FA6-4E66-96E8-4DCB72901A5E}"/>
              </a:ext>
            </a:extLst>
          </p:cNvPr>
          <p:cNvSpPr>
            <a:spLocks noGrp="1"/>
          </p:cNvSpPr>
          <p:nvPr>
            <p:ph idx="1"/>
          </p:nvPr>
        </p:nvSpPr>
        <p:spPr>
          <a:xfrm>
            <a:off x="1295401" y="2743200"/>
            <a:ext cx="9601196" cy="2988366"/>
          </a:xfrm>
        </p:spPr>
        <p:txBody>
          <a:bodyPr/>
          <a:lstStyle/>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There is always a need of a system that will perform to purchasing furniture products online according to customer requirement.</a:t>
            </a:r>
          </a:p>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It is very much faster than manual system.</a:t>
            </a:r>
          </a:p>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Easy to generate report for any transaction.</a:t>
            </a:r>
          </a:p>
          <a:p>
            <a:pPr marL="342900" marR="0" lvl="0" indent="-342900">
              <a:lnSpc>
                <a:spcPct val="110000"/>
              </a:lnSpc>
              <a:spcBef>
                <a:spcPts val="0"/>
              </a:spcBef>
              <a:spcAft>
                <a:spcPts val="60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This system will help to achieve maximum efficiency in shopping online and to reduce the time taken to purchase items.</a:t>
            </a:r>
          </a:p>
          <a:p>
            <a:pPr marL="0" indent="0">
              <a:buNone/>
            </a:pPr>
            <a:endParaRPr lang="en-IN" dirty="0"/>
          </a:p>
        </p:txBody>
      </p:sp>
    </p:spTree>
    <p:extLst>
      <p:ext uri="{BB962C8B-B14F-4D97-AF65-F5344CB8AC3E}">
        <p14:creationId xmlns:p14="http://schemas.microsoft.com/office/powerpoint/2010/main" val="1345169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F1D9BB-CB28-40E6-83C6-FFB74012155F}"/>
              </a:ext>
            </a:extLst>
          </p:cNvPr>
          <p:cNvSpPr>
            <a:spLocks noGrp="1"/>
          </p:cNvSpPr>
          <p:nvPr>
            <p:ph type="title"/>
          </p:nvPr>
        </p:nvSpPr>
        <p:spPr>
          <a:xfrm>
            <a:off x="1295402" y="1378226"/>
            <a:ext cx="9601196" cy="1178706"/>
          </a:xfrm>
        </p:spPr>
        <p:txBody>
          <a:bodyPr>
            <a:normAutofit/>
          </a:bodyPr>
          <a:lstStyle/>
          <a:p>
            <a: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Objective of the New System:</a:t>
            </a:r>
            <a:b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br>
            <a:endParaRPr lang="en-IN" sz="3200" u="sng" dirty="0">
              <a:solidFill>
                <a:schemeClr val="tx1"/>
              </a:solidFill>
            </a:endParaRPr>
          </a:p>
        </p:txBody>
      </p:sp>
      <p:sp>
        <p:nvSpPr>
          <p:cNvPr id="3" name="Content Placeholder 2">
            <a:extLst>
              <a:ext uri="{FF2B5EF4-FFF2-40B4-BE49-F238E27FC236}">
                <a16:creationId xmlns="" xmlns:a16="http://schemas.microsoft.com/office/drawing/2014/main" id="{152147DF-1641-44F9-B151-3B132C7DD92D}"/>
              </a:ext>
            </a:extLst>
          </p:cNvPr>
          <p:cNvSpPr>
            <a:spLocks noGrp="1"/>
          </p:cNvSpPr>
          <p:nvPr>
            <p:ph idx="1"/>
          </p:nvPr>
        </p:nvSpPr>
        <p:spPr>
          <a:xfrm>
            <a:off x="1295401" y="2716696"/>
            <a:ext cx="9601196" cy="3159172"/>
          </a:xfrm>
        </p:spPr>
        <p:txBody>
          <a:bodyPr/>
          <a:lstStyle/>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This Project is aimed at developing a web application that depicts online shopping of furniture.</a:t>
            </a:r>
          </a:p>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This application helps customer to find different type of furniture of different material, look and style at a single place.</a:t>
            </a:r>
          </a:p>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It is easy to access information.</a:t>
            </a:r>
          </a:p>
          <a:p>
            <a:pPr marL="342900" marR="0" lvl="0" indent="-342900">
              <a:lnSpc>
                <a:spcPct val="110000"/>
              </a:lnSpc>
              <a:spcBef>
                <a:spcPts val="0"/>
              </a:spcBef>
              <a:spcAft>
                <a:spcPts val="60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If the user like Products, they may add it to cart.</a:t>
            </a:r>
          </a:p>
          <a:p>
            <a:endParaRPr lang="en-IN" dirty="0"/>
          </a:p>
        </p:txBody>
      </p:sp>
    </p:spTree>
    <p:extLst>
      <p:ext uri="{BB962C8B-B14F-4D97-AF65-F5344CB8AC3E}">
        <p14:creationId xmlns:p14="http://schemas.microsoft.com/office/powerpoint/2010/main" val="1204826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8C6A30-2B8A-4049-8E70-B109A0036863}"/>
              </a:ext>
            </a:extLst>
          </p:cNvPr>
          <p:cNvSpPr>
            <a:spLocks noGrp="1"/>
          </p:cNvSpPr>
          <p:nvPr>
            <p:ph type="title"/>
          </p:nvPr>
        </p:nvSpPr>
        <p:spPr>
          <a:xfrm>
            <a:off x="1295402" y="1205948"/>
            <a:ext cx="9601196" cy="1350984"/>
          </a:xfrm>
        </p:spPr>
        <p:txBody>
          <a:bodyPr>
            <a:normAutofit/>
          </a:bodyPr>
          <a:lstStyle/>
          <a:p>
            <a:r>
              <a:rPr lang="en-IN" sz="3200" u="sng" dirty="0">
                <a:effectLst/>
                <a:latin typeface="Calibri" panose="020F0502020204030204" pitchFamily="34" charset="0"/>
                <a:ea typeface="Times New Roman" panose="02020603050405020304" pitchFamily="18" charset="0"/>
                <a:cs typeface="Shruti" panose="020B0502040204020203" pitchFamily="34" charset="0"/>
              </a:rPr>
              <a:t>Problem Definition:</a:t>
            </a:r>
            <a:endParaRPr lang="en-IN" sz="3200" u="sng" dirty="0"/>
          </a:p>
        </p:txBody>
      </p:sp>
      <p:sp>
        <p:nvSpPr>
          <p:cNvPr id="3" name="Content Placeholder 2">
            <a:extLst>
              <a:ext uri="{FF2B5EF4-FFF2-40B4-BE49-F238E27FC236}">
                <a16:creationId xmlns="" xmlns:a16="http://schemas.microsoft.com/office/drawing/2014/main" id="{739807B9-A8F5-4D3D-83CA-5C6514DCDDC3}"/>
              </a:ext>
            </a:extLst>
          </p:cNvPr>
          <p:cNvSpPr>
            <a:spLocks noGrp="1"/>
          </p:cNvSpPr>
          <p:nvPr>
            <p:ph idx="1"/>
          </p:nvPr>
        </p:nvSpPr>
        <p:spPr>
          <a:xfrm>
            <a:off x="1295401" y="2743200"/>
            <a:ext cx="9601196" cy="3132668"/>
          </a:xfrm>
        </p:spPr>
        <p:txBody>
          <a:bodyPr/>
          <a:lstStyle/>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The existing system is manual system, it needs to be converted into automated system</a:t>
            </a:r>
          </a:p>
          <a:p>
            <a:pPr marL="342900" marR="0" lvl="0" indent="-342900">
              <a:lnSpc>
                <a:spcPct val="11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The customer can also add their needed items to their cart and buy those later on </a:t>
            </a:r>
          </a:p>
          <a:p>
            <a:pPr marL="342900" marR="0" lvl="0" indent="-342900">
              <a:lnSpc>
                <a:spcPct val="110000"/>
              </a:lnSpc>
              <a:spcBef>
                <a:spcPts val="0"/>
              </a:spcBef>
              <a:spcAft>
                <a:spcPts val="600"/>
              </a:spcAft>
              <a:buFont typeface="Wingdings" panose="05000000000000000000" pitchFamily="2" charset="2"/>
              <a:buChar char=""/>
            </a:pPr>
            <a:r>
              <a:rPr lang="en-IN" sz="1800" dirty="0">
                <a:effectLst/>
                <a:latin typeface="Calibri" panose="020F0502020204030204" pitchFamily="34" charset="0"/>
                <a:ea typeface="Times New Roman" panose="02020603050405020304" pitchFamily="18" charset="0"/>
                <a:cs typeface="Shruti" panose="020B0502040204020203" pitchFamily="34" charset="0"/>
              </a:rPr>
              <a:t>An administrator will monitor the website activities and manage the product items and manage the cart  </a:t>
            </a:r>
          </a:p>
          <a:p>
            <a:endParaRPr lang="en-IN" dirty="0"/>
          </a:p>
        </p:txBody>
      </p:sp>
    </p:spTree>
    <p:extLst>
      <p:ext uri="{BB962C8B-B14F-4D97-AF65-F5344CB8AC3E}">
        <p14:creationId xmlns:p14="http://schemas.microsoft.com/office/powerpoint/2010/main" val="1504467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618BAE-B554-4771-8188-2C6892C132E0}"/>
              </a:ext>
            </a:extLst>
          </p:cNvPr>
          <p:cNvSpPr>
            <a:spLocks noGrp="1"/>
          </p:cNvSpPr>
          <p:nvPr>
            <p:ph type="title"/>
          </p:nvPr>
        </p:nvSpPr>
        <p:spPr>
          <a:xfrm>
            <a:off x="1295402" y="1205948"/>
            <a:ext cx="9601196" cy="1350984"/>
          </a:xfrm>
        </p:spPr>
        <p:txBody>
          <a:bodyPr>
            <a:normAutofit/>
          </a:bodyPr>
          <a:lstStyle/>
          <a:p>
            <a:r>
              <a:rPr lang="en-IN" sz="3200" u="sng" dirty="0">
                <a:effectLst/>
                <a:latin typeface="Calibri" panose="020F0502020204030204" pitchFamily="34" charset="0"/>
                <a:ea typeface="Times New Roman" panose="02020603050405020304" pitchFamily="18" charset="0"/>
                <a:cs typeface="Shruti" panose="020B0502040204020203" pitchFamily="34" charset="0"/>
              </a:rPr>
              <a:t>Core components:</a:t>
            </a:r>
            <a:endParaRPr lang="en-IN" sz="3200" u="sng" dirty="0"/>
          </a:p>
        </p:txBody>
      </p:sp>
      <p:sp>
        <p:nvSpPr>
          <p:cNvPr id="3" name="Content Placeholder 2">
            <a:extLst>
              <a:ext uri="{FF2B5EF4-FFF2-40B4-BE49-F238E27FC236}">
                <a16:creationId xmlns="" xmlns:a16="http://schemas.microsoft.com/office/drawing/2014/main" id="{63C3DAC4-EF23-40BA-A948-BD405626B57E}"/>
              </a:ext>
            </a:extLst>
          </p:cNvPr>
          <p:cNvSpPr>
            <a:spLocks noGrp="1"/>
          </p:cNvSpPr>
          <p:nvPr>
            <p:ph idx="1"/>
          </p:nvPr>
        </p:nvSpPr>
        <p:spPr>
          <a:xfrm>
            <a:off x="1295401" y="2703442"/>
            <a:ext cx="9601196" cy="3172425"/>
          </a:xfrm>
        </p:spPr>
        <p:txBody>
          <a:bodyPr/>
          <a:lstStyle/>
          <a:p>
            <a:pPr marL="342900" marR="0" lvl="0" indent="-342900">
              <a:lnSpc>
                <a:spcPct val="110000"/>
              </a:lnSpc>
              <a:spcBef>
                <a:spcPts val="0"/>
              </a:spcBef>
              <a:spcAft>
                <a:spcPts val="0"/>
              </a:spcAft>
              <a:buFont typeface="Wingdings" panose="05000000000000000000" pitchFamily="2" charset="2"/>
              <a:buChar char=""/>
              <a:tabLst>
                <a:tab pos="1985010" algn="ctr"/>
              </a:tabLst>
            </a:pPr>
            <a:r>
              <a:rPr lang="en-IN" sz="1800" u="sng"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Admin Login</a:t>
            </a:r>
            <a:r>
              <a:rPr lang="en-IN" sz="1800" dirty="0">
                <a:effectLst/>
                <a:latin typeface="Calibri" panose="020F0502020204030204" pitchFamily="34" charset="0"/>
                <a:ea typeface="Times New Roman" panose="02020603050405020304" pitchFamily="18" charset="0"/>
                <a:cs typeface="Shruti" panose="020B0502040204020203" pitchFamily="34" charset="0"/>
              </a:rPr>
              <a:t> - Admin logins into the system. </a:t>
            </a:r>
          </a:p>
          <a:p>
            <a:pPr marL="342900" marR="2026920" lvl="0" indent="-342900">
              <a:lnSpc>
                <a:spcPct val="110000"/>
              </a:lnSpc>
              <a:spcBef>
                <a:spcPts val="0"/>
              </a:spcBef>
              <a:spcAft>
                <a:spcPts val="0"/>
              </a:spcAft>
              <a:buFont typeface="Wingdings" panose="05000000000000000000" pitchFamily="2" charset="2"/>
              <a:buChar char=""/>
            </a:pPr>
            <a:r>
              <a:rPr lang="en-IN" sz="1800" u="sng"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Admin</a:t>
            </a:r>
            <a:r>
              <a:rPr lang="en-IN" sz="1800" dirty="0">
                <a:effectLst/>
                <a:latin typeface="Calibri" panose="020F0502020204030204" pitchFamily="34" charset="0"/>
                <a:ea typeface="Times New Roman" panose="02020603050405020304" pitchFamily="18" charset="0"/>
                <a:cs typeface="Shruti" panose="020B0502040204020203" pitchFamily="34" charset="0"/>
              </a:rPr>
              <a:t> –</a:t>
            </a:r>
            <a:r>
              <a:rPr lang="en-IN" sz="1800" u="sng"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 </a:t>
            </a:r>
            <a:r>
              <a:rPr lang="en-IN" sz="1800" dirty="0">
                <a:effectLst/>
                <a:latin typeface="Calibri" panose="020F0502020204030204" pitchFamily="34" charset="0"/>
                <a:ea typeface="Times New Roman" panose="02020603050405020304" pitchFamily="18" charset="0"/>
                <a:cs typeface="Shruti" panose="020B0502040204020203" pitchFamily="34" charset="0"/>
              </a:rPr>
              <a:t>Can manage the product. </a:t>
            </a:r>
          </a:p>
          <a:p>
            <a:pPr marL="342900" marR="2026920" lvl="0" indent="-342900">
              <a:lnSpc>
                <a:spcPct val="110000"/>
              </a:lnSpc>
              <a:spcBef>
                <a:spcPts val="0"/>
              </a:spcBef>
              <a:spcAft>
                <a:spcPts val="0"/>
              </a:spcAft>
              <a:buFont typeface="Wingdings" panose="05000000000000000000" pitchFamily="2" charset="2"/>
              <a:buChar char=""/>
            </a:pPr>
            <a:r>
              <a:rPr lang="en-IN" sz="1800" u="sng"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User Registration</a:t>
            </a:r>
            <a:r>
              <a:rPr lang="en-IN" sz="1800" dirty="0">
                <a:effectLst/>
                <a:latin typeface="Calibri" panose="020F0502020204030204" pitchFamily="34" charset="0"/>
                <a:ea typeface="Times New Roman" panose="02020603050405020304" pitchFamily="18" charset="0"/>
                <a:cs typeface="Shruti" panose="020B0502040204020203" pitchFamily="34" charset="0"/>
              </a:rPr>
              <a:t> – Users register in the system. </a:t>
            </a:r>
          </a:p>
          <a:p>
            <a:pPr marL="342900" marR="0" lvl="0" indent="-342900">
              <a:lnSpc>
                <a:spcPct val="110000"/>
              </a:lnSpc>
              <a:spcBef>
                <a:spcPts val="0"/>
              </a:spcBef>
              <a:spcAft>
                <a:spcPts val="0"/>
              </a:spcAft>
              <a:buFont typeface="Wingdings" panose="05000000000000000000" pitchFamily="2" charset="2"/>
              <a:buChar char=""/>
              <a:tabLst>
                <a:tab pos="2068830" algn="ctr"/>
              </a:tabLst>
            </a:pPr>
            <a:r>
              <a:rPr lang="en-IN" sz="1800" u="sng"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User Login</a:t>
            </a:r>
            <a:r>
              <a:rPr lang="en-IN" sz="1800" dirty="0">
                <a:effectLst/>
                <a:latin typeface="Calibri" panose="020F0502020204030204" pitchFamily="34" charset="0"/>
                <a:ea typeface="Times New Roman" panose="02020603050405020304" pitchFamily="18" charset="0"/>
                <a:cs typeface="Shruti" panose="020B0502040204020203" pitchFamily="34" charset="0"/>
              </a:rPr>
              <a:t> - User’s logins in the system. </a:t>
            </a:r>
          </a:p>
          <a:p>
            <a:pPr marL="342900" marR="0" lvl="0" indent="-342900">
              <a:lnSpc>
                <a:spcPct val="110000"/>
              </a:lnSpc>
              <a:spcBef>
                <a:spcPts val="0"/>
              </a:spcBef>
              <a:spcAft>
                <a:spcPts val="0"/>
              </a:spcAft>
              <a:buFont typeface="Wingdings" panose="05000000000000000000" pitchFamily="2" charset="2"/>
              <a:buChar char=""/>
              <a:tabLst>
                <a:tab pos="1762760" algn="ctr"/>
              </a:tabLst>
            </a:pPr>
            <a:r>
              <a:rPr lang="en-IN" sz="1800" u="sng" dirty="0">
                <a:effectLst/>
                <a:uFill>
                  <a:solidFill>
                    <a:srgbClr val="000000"/>
                  </a:solidFill>
                </a:uFill>
                <a:latin typeface="Calibri" panose="020F0502020204030204" pitchFamily="34" charset="0"/>
                <a:ea typeface="Times New Roman" panose="02020603050405020304" pitchFamily="18" charset="0"/>
                <a:cs typeface="Shruti" panose="020B0502040204020203" pitchFamily="34" charset="0"/>
              </a:rPr>
              <a:t>User</a:t>
            </a:r>
            <a:r>
              <a:rPr lang="en-IN" sz="1800" dirty="0">
                <a:effectLst/>
                <a:latin typeface="Calibri" panose="020F0502020204030204" pitchFamily="34" charset="0"/>
                <a:ea typeface="Times New Roman" panose="02020603050405020304" pitchFamily="18" charset="0"/>
                <a:cs typeface="Shruti" panose="020B0502040204020203" pitchFamily="34" charset="0"/>
              </a:rPr>
              <a:t> – Can search and view the product. </a:t>
            </a:r>
          </a:p>
          <a:p>
            <a:pPr marL="342900" marR="0" lvl="0" indent="-342900">
              <a:lnSpc>
                <a:spcPct val="110000"/>
              </a:lnSpc>
              <a:spcBef>
                <a:spcPts val="0"/>
              </a:spcBef>
              <a:spcAft>
                <a:spcPts val="600"/>
              </a:spcAft>
              <a:buFont typeface="Wingdings" panose="05000000000000000000" pitchFamily="2" charset="2"/>
              <a:buChar char=""/>
              <a:tabLst>
                <a:tab pos="1762760" algn="ctr"/>
              </a:tabLst>
            </a:pPr>
            <a:r>
              <a:rPr lang="en-IN" sz="1800" u="sng" dirty="0">
                <a:solidFill>
                  <a:srgbClr val="000000"/>
                </a:solidFill>
                <a:effectLst/>
                <a:latin typeface="Calibri" panose="020F0502020204030204" pitchFamily="34" charset="0"/>
                <a:ea typeface="Times New Roman" panose="02020603050405020304" pitchFamily="18" charset="0"/>
                <a:cs typeface="Shruti" panose="020B0502040204020203" pitchFamily="34" charset="0"/>
              </a:rPr>
              <a:t>User</a:t>
            </a:r>
            <a:r>
              <a:rPr lang="en-IN" sz="1800" dirty="0">
                <a:solidFill>
                  <a:srgbClr val="000000"/>
                </a:solidFill>
                <a:effectLst/>
                <a:latin typeface="Calibri" panose="020F0502020204030204" pitchFamily="34" charset="0"/>
                <a:ea typeface="Times New Roman" panose="02020603050405020304" pitchFamily="18" charset="0"/>
                <a:cs typeface="Shruti" panose="020B0502040204020203" pitchFamily="34" charset="0"/>
              </a:rPr>
              <a:t> – Can add and buy their product in cart.</a:t>
            </a:r>
            <a:endParaRPr lang="en-IN" sz="1800" dirty="0">
              <a:effectLst/>
              <a:latin typeface="Calibri" panose="020F0502020204030204" pitchFamily="34" charset="0"/>
              <a:ea typeface="Times New Roman" panose="02020603050405020304" pitchFamily="18" charset="0"/>
              <a:cs typeface="Shruti" panose="020B0502040204020203" pitchFamily="34" charset="0"/>
            </a:endParaRPr>
          </a:p>
          <a:p>
            <a:endParaRPr lang="en-IN" dirty="0"/>
          </a:p>
        </p:txBody>
      </p:sp>
    </p:spTree>
    <p:extLst>
      <p:ext uri="{BB962C8B-B14F-4D97-AF65-F5344CB8AC3E}">
        <p14:creationId xmlns:p14="http://schemas.microsoft.com/office/powerpoint/2010/main" val="2127515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A35A11-97FC-4E79-9D32-BA9595CDFD4F}"/>
              </a:ext>
            </a:extLst>
          </p:cNvPr>
          <p:cNvSpPr>
            <a:spLocks noGrp="1"/>
          </p:cNvSpPr>
          <p:nvPr>
            <p:ph type="title"/>
          </p:nvPr>
        </p:nvSpPr>
        <p:spPr>
          <a:xfrm>
            <a:off x="1255645" y="1456853"/>
            <a:ext cx="9601196" cy="1418867"/>
          </a:xfrm>
        </p:spPr>
        <p:txBody>
          <a:bodyPr>
            <a:normAutofit/>
          </a:bodyPr>
          <a:lstStyle/>
          <a:p>
            <a: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Project</a:t>
            </a:r>
            <a:r>
              <a:rPr lang="en-IN" sz="32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 </a:t>
            </a:r>
            <a:r>
              <a:rPr lang="en-IN" sz="3200"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Profile</a:t>
            </a:r>
            <a:r>
              <a:rPr lang="en-IN" sz="32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t>:</a:t>
            </a:r>
            <a:br>
              <a:rPr lang="en-IN" sz="3200" b="1" u="sng" kern="0" dirty="0">
                <a:solidFill>
                  <a:schemeClr val="tx1"/>
                </a:solidFill>
                <a:effectLst/>
                <a:latin typeface="Calibri Light" panose="020F0302020204030204" pitchFamily="34" charset="0"/>
                <a:ea typeface="Times New Roman" panose="02020603050405020304" pitchFamily="18" charset="0"/>
                <a:cs typeface="Shruti" panose="020B0502040204020203" pitchFamily="34" charset="0"/>
              </a:rPr>
            </a:br>
            <a:endParaRPr lang="en-IN" sz="3200" u="sng" dirty="0">
              <a:solidFill>
                <a:schemeClr val="tx1"/>
              </a:solidFill>
            </a:endParaRPr>
          </a:p>
        </p:txBody>
      </p:sp>
      <p:graphicFrame>
        <p:nvGraphicFramePr>
          <p:cNvPr id="4" name="Content Placeholder 3">
            <a:extLst>
              <a:ext uri="{FF2B5EF4-FFF2-40B4-BE49-F238E27FC236}">
                <a16:creationId xmlns="" xmlns:a16="http://schemas.microsoft.com/office/drawing/2014/main" id="{2A41B6A0-3F85-4807-ABF1-0CB2DE092CF0}"/>
              </a:ext>
            </a:extLst>
          </p:cNvPr>
          <p:cNvGraphicFramePr>
            <a:graphicFrameLocks noGrp="1"/>
          </p:cNvGraphicFramePr>
          <p:nvPr>
            <p:ph idx="1"/>
            <p:extLst>
              <p:ext uri="{D42A27DB-BD31-4B8C-83A1-F6EECF244321}">
                <p14:modId xmlns:p14="http://schemas.microsoft.com/office/powerpoint/2010/main" val="1814574061"/>
              </p:ext>
            </p:extLst>
          </p:nvPr>
        </p:nvGraphicFramePr>
        <p:xfrm>
          <a:off x="2478157" y="2756450"/>
          <a:ext cx="7156172" cy="3127513"/>
        </p:xfrm>
        <a:graphic>
          <a:graphicData uri="http://schemas.openxmlformats.org/drawingml/2006/table">
            <a:tbl>
              <a:tblPr firstRow="1" firstCol="1" bandRow="1">
                <a:tableStyleId>{5C22544A-7EE6-4342-B048-85BDC9FD1C3A}</a:tableStyleId>
              </a:tblPr>
              <a:tblGrid>
                <a:gridCol w="2016780">
                  <a:extLst>
                    <a:ext uri="{9D8B030D-6E8A-4147-A177-3AD203B41FA5}">
                      <a16:colId xmlns="" xmlns:a16="http://schemas.microsoft.com/office/drawing/2014/main" val="1531772024"/>
                    </a:ext>
                  </a:extLst>
                </a:gridCol>
                <a:gridCol w="5139392">
                  <a:extLst>
                    <a:ext uri="{9D8B030D-6E8A-4147-A177-3AD203B41FA5}">
                      <a16:colId xmlns="" xmlns:a16="http://schemas.microsoft.com/office/drawing/2014/main" val="793458540"/>
                    </a:ext>
                  </a:extLst>
                </a:gridCol>
              </a:tblGrid>
              <a:tr h="305526">
                <a:tc>
                  <a:txBody>
                    <a:bodyPr/>
                    <a:lstStyle/>
                    <a:p>
                      <a:pPr marL="0" marR="0">
                        <a:lnSpc>
                          <a:spcPct val="110000"/>
                        </a:lnSpc>
                        <a:spcBef>
                          <a:spcPts val="0"/>
                        </a:spcBef>
                        <a:spcAft>
                          <a:spcPts val="0"/>
                        </a:spcAft>
                      </a:pPr>
                      <a:r>
                        <a:rPr lang="en-US" sz="1600" dirty="0">
                          <a:effectLst/>
                        </a:rPr>
                        <a:t>Project Title</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10000"/>
                        </a:lnSpc>
                        <a:spcBef>
                          <a:spcPts val="0"/>
                        </a:spcBef>
                        <a:spcAft>
                          <a:spcPts val="0"/>
                        </a:spcAft>
                      </a:pPr>
                      <a:r>
                        <a:rPr lang="en-US" sz="1600">
                          <a:effectLst/>
                        </a:rPr>
                        <a:t>Online Furniture shop</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 xmlns:a16="http://schemas.microsoft.com/office/drawing/2014/main" val="3925529246"/>
                  </a:ext>
                </a:extLst>
              </a:tr>
              <a:tr h="310659">
                <a:tc>
                  <a:txBody>
                    <a:bodyPr/>
                    <a:lstStyle/>
                    <a:p>
                      <a:pPr marL="0" marR="0">
                        <a:lnSpc>
                          <a:spcPct val="110000"/>
                        </a:lnSpc>
                        <a:spcBef>
                          <a:spcPts val="0"/>
                        </a:spcBef>
                        <a:spcAft>
                          <a:spcPts val="0"/>
                        </a:spcAft>
                      </a:pPr>
                      <a:r>
                        <a:rPr lang="en-US" sz="1600" dirty="0">
                          <a:effectLst/>
                        </a:rPr>
                        <a:t>Front-End</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10000"/>
                        </a:lnSpc>
                        <a:spcBef>
                          <a:spcPts val="0"/>
                        </a:spcBef>
                        <a:spcAft>
                          <a:spcPts val="0"/>
                        </a:spcAft>
                      </a:pPr>
                      <a:r>
                        <a:rPr lang="en-US" sz="1600">
                          <a:effectLst/>
                        </a:rPr>
                        <a:t>HTML, CSS3, Bootstrap</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 xmlns:a16="http://schemas.microsoft.com/office/drawing/2014/main" val="616240396"/>
                  </a:ext>
                </a:extLst>
              </a:tr>
              <a:tr h="310659">
                <a:tc>
                  <a:txBody>
                    <a:bodyPr/>
                    <a:lstStyle/>
                    <a:p>
                      <a:pPr marL="0" marR="0">
                        <a:lnSpc>
                          <a:spcPct val="110000"/>
                        </a:lnSpc>
                        <a:spcBef>
                          <a:spcPts val="0"/>
                        </a:spcBef>
                        <a:spcAft>
                          <a:spcPts val="0"/>
                        </a:spcAft>
                      </a:pPr>
                      <a:r>
                        <a:rPr lang="en-US" sz="1600">
                          <a:effectLst/>
                        </a:rPr>
                        <a:t>Back-End</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10000"/>
                        </a:lnSpc>
                        <a:spcBef>
                          <a:spcPts val="0"/>
                        </a:spcBef>
                        <a:spcAft>
                          <a:spcPts val="0"/>
                        </a:spcAft>
                      </a:pPr>
                      <a:r>
                        <a:rPr lang="en-US" sz="1600" dirty="0">
                          <a:effectLst/>
                        </a:rPr>
                        <a:t>Django 3.1.12, SQLite 3.36.0</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 xmlns:a16="http://schemas.microsoft.com/office/drawing/2014/main" val="2907991978"/>
                  </a:ext>
                </a:extLst>
              </a:tr>
              <a:tr h="310659">
                <a:tc>
                  <a:txBody>
                    <a:bodyPr/>
                    <a:lstStyle/>
                    <a:p>
                      <a:pPr marL="0" marR="0">
                        <a:lnSpc>
                          <a:spcPct val="110000"/>
                        </a:lnSpc>
                        <a:spcBef>
                          <a:spcPts val="0"/>
                        </a:spcBef>
                        <a:spcAft>
                          <a:spcPts val="0"/>
                        </a:spcAft>
                      </a:pPr>
                      <a:r>
                        <a:rPr lang="en-US" sz="1600">
                          <a:effectLst/>
                        </a:rPr>
                        <a:t>Technology</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10000"/>
                        </a:lnSpc>
                        <a:spcBef>
                          <a:spcPts val="0"/>
                        </a:spcBef>
                        <a:spcAft>
                          <a:spcPts val="0"/>
                        </a:spcAft>
                      </a:pPr>
                      <a:r>
                        <a:rPr lang="en-US" sz="1600">
                          <a:effectLst/>
                        </a:rPr>
                        <a:t>Python 3.7</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 xmlns:a16="http://schemas.microsoft.com/office/drawing/2014/main" val="2637640120"/>
                  </a:ext>
                </a:extLst>
              </a:tr>
              <a:tr h="310659">
                <a:tc>
                  <a:txBody>
                    <a:bodyPr/>
                    <a:lstStyle/>
                    <a:p>
                      <a:pPr marL="0" marR="0">
                        <a:lnSpc>
                          <a:spcPct val="110000"/>
                        </a:lnSpc>
                        <a:spcBef>
                          <a:spcPts val="0"/>
                        </a:spcBef>
                        <a:spcAft>
                          <a:spcPts val="0"/>
                        </a:spcAft>
                      </a:pPr>
                      <a:r>
                        <a:rPr lang="en-US" sz="1600" dirty="0">
                          <a:effectLst/>
                        </a:rPr>
                        <a:t>Project duration</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10000"/>
                        </a:lnSpc>
                        <a:spcBef>
                          <a:spcPts val="0"/>
                        </a:spcBef>
                        <a:spcAft>
                          <a:spcPts val="0"/>
                        </a:spcAft>
                      </a:pPr>
                      <a:r>
                        <a:rPr lang="en-US" sz="1600">
                          <a:effectLst/>
                        </a:rPr>
                        <a:t>1 month</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 xmlns:a16="http://schemas.microsoft.com/office/drawing/2014/main" val="1701918093"/>
                  </a:ext>
                </a:extLst>
              </a:tr>
              <a:tr h="310659">
                <a:tc>
                  <a:txBody>
                    <a:bodyPr/>
                    <a:lstStyle/>
                    <a:p>
                      <a:pPr marL="0" marR="0">
                        <a:lnSpc>
                          <a:spcPct val="110000"/>
                        </a:lnSpc>
                        <a:spcBef>
                          <a:spcPts val="0"/>
                        </a:spcBef>
                        <a:spcAft>
                          <a:spcPts val="0"/>
                        </a:spcAft>
                      </a:pPr>
                      <a:r>
                        <a:rPr lang="en-US" sz="1600">
                          <a:effectLst/>
                        </a:rPr>
                        <a:t>Team size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10000"/>
                        </a:lnSpc>
                        <a:spcBef>
                          <a:spcPts val="0"/>
                        </a:spcBef>
                        <a:spcAft>
                          <a:spcPts val="0"/>
                        </a:spcAft>
                      </a:pPr>
                      <a:r>
                        <a:rPr lang="en-US" sz="1600">
                          <a:effectLst/>
                        </a:rPr>
                        <a:t>3</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 xmlns:a16="http://schemas.microsoft.com/office/drawing/2014/main" val="2185667141"/>
                  </a:ext>
                </a:extLst>
              </a:tr>
              <a:tr h="958033">
                <a:tc>
                  <a:txBody>
                    <a:bodyPr/>
                    <a:lstStyle/>
                    <a:p>
                      <a:pPr marL="0" marR="0">
                        <a:lnSpc>
                          <a:spcPct val="110000"/>
                        </a:lnSpc>
                        <a:spcBef>
                          <a:spcPts val="0"/>
                        </a:spcBef>
                        <a:spcAft>
                          <a:spcPts val="0"/>
                        </a:spcAft>
                      </a:pPr>
                      <a:r>
                        <a:rPr lang="en-US" sz="1600">
                          <a:effectLst/>
                        </a:rPr>
                        <a:t>Team Name</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10000"/>
                        </a:lnSpc>
                        <a:spcBef>
                          <a:spcPts val="0"/>
                        </a:spcBef>
                        <a:spcAft>
                          <a:spcPts val="0"/>
                        </a:spcAft>
                      </a:pPr>
                      <a:r>
                        <a:rPr lang="en-US" sz="1600" dirty="0">
                          <a:effectLst/>
                        </a:rPr>
                        <a:t>1.Kartik Agrawal</a:t>
                      </a:r>
                      <a:endParaRPr lang="en-IN" sz="1000" dirty="0">
                        <a:effectLst/>
                      </a:endParaRPr>
                    </a:p>
                    <a:p>
                      <a:pPr marL="0" marR="0">
                        <a:lnSpc>
                          <a:spcPct val="110000"/>
                        </a:lnSpc>
                        <a:spcBef>
                          <a:spcPts val="0"/>
                        </a:spcBef>
                        <a:spcAft>
                          <a:spcPts val="0"/>
                        </a:spcAft>
                      </a:pPr>
                      <a:r>
                        <a:rPr lang="en-US" sz="1600" dirty="0">
                          <a:effectLst/>
                        </a:rPr>
                        <a:t>2.Vishwa Patel</a:t>
                      </a:r>
                      <a:endParaRPr lang="en-IN" sz="1000" dirty="0">
                        <a:effectLst/>
                      </a:endParaRPr>
                    </a:p>
                    <a:p>
                      <a:pPr marL="0" marR="0">
                        <a:lnSpc>
                          <a:spcPct val="110000"/>
                        </a:lnSpc>
                        <a:spcBef>
                          <a:spcPts val="0"/>
                        </a:spcBef>
                        <a:spcAft>
                          <a:spcPts val="0"/>
                        </a:spcAft>
                      </a:pPr>
                      <a:r>
                        <a:rPr lang="en-US" sz="1600" dirty="0">
                          <a:effectLst/>
                        </a:rPr>
                        <a:t>3.Rahi Shah</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 xmlns:a16="http://schemas.microsoft.com/office/drawing/2014/main" val="2510264992"/>
                  </a:ext>
                </a:extLst>
              </a:tr>
              <a:tr h="310659">
                <a:tc>
                  <a:txBody>
                    <a:bodyPr/>
                    <a:lstStyle/>
                    <a:p>
                      <a:pPr marL="0" marR="0">
                        <a:lnSpc>
                          <a:spcPct val="110000"/>
                        </a:lnSpc>
                        <a:spcBef>
                          <a:spcPts val="0"/>
                        </a:spcBef>
                        <a:spcAft>
                          <a:spcPts val="0"/>
                        </a:spcAft>
                      </a:pPr>
                      <a:r>
                        <a:rPr lang="en-US" sz="1600">
                          <a:effectLst/>
                        </a:rPr>
                        <a:t>Guided By</a:t>
                      </a:r>
                      <a:endParaRPr lang="en-IN" sz="10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10000"/>
                        </a:lnSpc>
                        <a:spcBef>
                          <a:spcPts val="0"/>
                        </a:spcBef>
                        <a:spcAft>
                          <a:spcPts val="0"/>
                        </a:spcAft>
                      </a:pPr>
                      <a:r>
                        <a:rPr lang="en-US" sz="1600" dirty="0">
                          <a:effectLst/>
                        </a:rPr>
                        <a:t> </a:t>
                      </a:r>
                      <a:r>
                        <a:rPr lang="en-US" sz="1600" dirty="0" err="1" smtClean="0">
                          <a:effectLst/>
                        </a:rPr>
                        <a:t>Bhavin</a:t>
                      </a:r>
                      <a:r>
                        <a:rPr lang="en-US" sz="1600" baseline="0" smtClean="0">
                          <a:effectLst/>
                        </a:rPr>
                        <a:t> shah</a:t>
                      </a:r>
                      <a:endParaRPr lang="en-IN" sz="10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 xmlns:a16="http://schemas.microsoft.com/office/drawing/2014/main" val="1144727825"/>
                  </a:ext>
                </a:extLst>
              </a:tr>
            </a:tbl>
          </a:graphicData>
        </a:graphic>
      </p:graphicFrame>
    </p:spTree>
    <p:extLst>
      <p:ext uri="{BB962C8B-B14F-4D97-AF65-F5344CB8AC3E}">
        <p14:creationId xmlns:p14="http://schemas.microsoft.com/office/powerpoint/2010/main" val="32303473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145</TotalTime>
  <Words>1685</Words>
  <Application>Microsoft Office PowerPoint</Application>
  <PresentationFormat>Widescreen</PresentationFormat>
  <Paragraphs>358</Paragraphs>
  <Slides>49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Arial Unicode MS</vt:lpstr>
      <vt:lpstr>Arial</vt:lpstr>
      <vt:lpstr>Calibri</vt:lpstr>
      <vt:lpstr>Calibri Light</vt:lpstr>
      <vt:lpstr>Courier New</vt:lpstr>
      <vt:lpstr>方正舒体</vt:lpstr>
      <vt:lpstr>Garamond</vt:lpstr>
      <vt:lpstr>Georgia</vt:lpstr>
      <vt:lpstr>Segoe UI</vt:lpstr>
      <vt:lpstr>Segoe UI Symbol</vt:lpstr>
      <vt:lpstr>Shruti</vt:lpstr>
      <vt:lpstr>Times New Roman</vt:lpstr>
      <vt:lpstr>Trebuchet MS</vt:lpstr>
      <vt:lpstr>Verdana</vt:lpstr>
      <vt:lpstr>Wingdings</vt:lpstr>
      <vt:lpstr>Organic</vt:lpstr>
      <vt:lpstr>Online Furniture Shop</vt:lpstr>
      <vt:lpstr>PRESENTATION BY:</vt:lpstr>
      <vt:lpstr> INTRODUCTION TO PROJECT: </vt:lpstr>
      <vt:lpstr>Existing System: </vt:lpstr>
      <vt:lpstr>Need for the New System:</vt:lpstr>
      <vt:lpstr>Objective of the New System: </vt:lpstr>
      <vt:lpstr>Problem Definition:</vt:lpstr>
      <vt:lpstr>Core components:</vt:lpstr>
      <vt:lpstr>Project Profile: </vt:lpstr>
      <vt:lpstr>Assumption and constraints:</vt:lpstr>
      <vt:lpstr>Advantages of the System:</vt:lpstr>
      <vt:lpstr>Limitation of the Proposed System: </vt:lpstr>
      <vt:lpstr>Requirement determination:</vt:lpstr>
      <vt:lpstr>Targeted Users:</vt:lpstr>
      <vt:lpstr>System Design</vt:lpstr>
      <vt:lpstr>Use case diagram of Admin &amp; User side:</vt:lpstr>
      <vt:lpstr>Class diagram:</vt:lpstr>
      <vt:lpstr>Interaction diagram</vt:lpstr>
      <vt:lpstr>Activity diagram:</vt:lpstr>
      <vt:lpstr>Data Dictionary</vt:lpstr>
      <vt:lpstr>LIST OF DATA DICTIONARY TABLE: </vt:lpstr>
      <vt:lpstr>TABLE NAME: USER DESCRIPTION: Table gives details of users PRIMARY KEY: USER_ID</vt:lpstr>
      <vt:lpstr>TABLE NAME: CUSTOMER DESCRIPTION: Table gives details of customers PRIMARY KEY: CUST_ID FOREIGN KEY: USER_ID</vt:lpstr>
      <vt:lpstr>TABLE NAME: PRODUCT DESCRIPTION: Table gives details of products PRIMARY KEY: PRO_ID</vt:lpstr>
      <vt:lpstr>TABLE NAME: CART DESCRIPTION: Table gives details of cart FOREIGN KEY: USER_ID, PRO_ID</vt:lpstr>
      <vt:lpstr>TABLE NAME: ORDER PLACED DESCRIPTION: Table gives details of order PRIMARY KEY: ORDER_ID FOREIGN KEY: USER_ID, CUST_ID, PRO_ID</vt:lpstr>
      <vt:lpstr>Development</vt:lpstr>
      <vt:lpstr>Coding Standards:</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Enhancements  </vt:lpstr>
      <vt:lpstr>Conclusion </vt:lpstr>
      <vt:lpstr>Bibliography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Furniture Shop</dc:title>
  <dc:creator>Rahi</dc:creator>
  <cp:lastModifiedBy>Microsoft account</cp:lastModifiedBy>
  <cp:revision>20</cp:revision>
  <dcterms:created xsi:type="dcterms:W3CDTF">2021-07-09T10:55:02Z</dcterms:created>
  <dcterms:modified xsi:type="dcterms:W3CDTF">2021-07-17T05:47:38Z</dcterms:modified>
</cp:coreProperties>
</file>